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304" r:id="rId3"/>
    <p:sldId id="445" r:id="rId4"/>
    <p:sldId id="340" r:id="rId5"/>
    <p:sldId id="319" r:id="rId6"/>
    <p:sldId id="305" r:id="rId7"/>
    <p:sldId id="320" r:id="rId8"/>
    <p:sldId id="428" r:id="rId9"/>
    <p:sldId id="321" r:id="rId10"/>
    <p:sldId id="342" r:id="rId11"/>
    <p:sldId id="322" r:id="rId12"/>
    <p:sldId id="323" r:id="rId13"/>
    <p:sldId id="324" r:id="rId14"/>
    <p:sldId id="325" r:id="rId15"/>
    <p:sldId id="343" r:id="rId16"/>
    <p:sldId id="344" r:id="rId17"/>
    <p:sldId id="364" r:id="rId18"/>
    <p:sldId id="376" r:id="rId19"/>
    <p:sldId id="439" r:id="rId20"/>
    <p:sldId id="442" r:id="rId21"/>
    <p:sldId id="460" r:id="rId22"/>
    <p:sldId id="464" r:id="rId23"/>
    <p:sldId id="461" r:id="rId24"/>
    <p:sldId id="463" r:id="rId25"/>
    <p:sldId id="452" r:id="rId26"/>
    <p:sldId id="462" r:id="rId27"/>
    <p:sldId id="415" r:id="rId28"/>
    <p:sldId id="326" r:id="rId29"/>
    <p:sldId id="327" r:id="rId30"/>
    <p:sldId id="328" r:id="rId31"/>
    <p:sldId id="345" r:id="rId32"/>
    <p:sldId id="359" r:id="rId33"/>
    <p:sldId id="406" r:id="rId34"/>
    <p:sldId id="353" r:id="rId35"/>
    <p:sldId id="408" r:id="rId36"/>
    <p:sldId id="354" r:id="rId37"/>
    <p:sldId id="355" r:id="rId38"/>
    <p:sldId id="356" r:id="rId39"/>
    <p:sldId id="357" r:id="rId40"/>
    <p:sldId id="438" r:id="rId41"/>
    <p:sldId id="447" r:id="rId42"/>
    <p:sldId id="448" r:id="rId43"/>
    <p:sldId id="449" r:id="rId44"/>
    <p:sldId id="453" r:id="rId45"/>
    <p:sldId id="454" r:id="rId46"/>
    <p:sldId id="360" r:id="rId47"/>
    <p:sldId id="455" r:id="rId48"/>
    <p:sldId id="437" r:id="rId49"/>
    <p:sldId id="361" r:id="rId50"/>
    <p:sldId id="419" r:id="rId51"/>
    <p:sldId id="420" r:id="rId52"/>
    <p:sldId id="421" r:id="rId53"/>
    <p:sldId id="456" r:id="rId54"/>
    <p:sldId id="457" r:id="rId55"/>
    <p:sldId id="333" r:id="rId56"/>
    <p:sldId id="366" r:id="rId57"/>
    <p:sldId id="367" r:id="rId58"/>
    <p:sldId id="368" r:id="rId59"/>
    <p:sldId id="370" r:id="rId60"/>
    <p:sldId id="440" r:id="rId61"/>
    <p:sldId id="392" r:id="rId62"/>
    <p:sldId id="369" r:id="rId63"/>
    <p:sldId id="394" r:id="rId64"/>
    <p:sldId id="371" r:id="rId65"/>
    <p:sldId id="372" r:id="rId66"/>
    <p:sldId id="393" r:id="rId67"/>
    <p:sldId id="395" r:id="rId68"/>
    <p:sldId id="443" r:id="rId69"/>
    <p:sldId id="380" r:id="rId70"/>
    <p:sldId id="347" r:id="rId71"/>
    <p:sldId id="351" r:id="rId72"/>
    <p:sldId id="348" r:id="rId73"/>
    <p:sldId id="386" r:id="rId74"/>
    <p:sldId id="349" r:id="rId75"/>
    <p:sldId id="352" r:id="rId76"/>
    <p:sldId id="396" r:id="rId77"/>
    <p:sldId id="397" r:id="rId78"/>
    <p:sldId id="398" r:id="rId79"/>
    <p:sldId id="399" r:id="rId80"/>
    <p:sldId id="400" r:id="rId81"/>
    <p:sldId id="401" r:id="rId82"/>
    <p:sldId id="429" r:id="rId83"/>
    <p:sldId id="458" r:id="rId84"/>
    <p:sldId id="423" r:id="rId85"/>
    <p:sldId id="424" r:id="rId86"/>
    <p:sldId id="425" r:id="rId87"/>
    <p:sldId id="412" r:id="rId88"/>
    <p:sldId id="375" r:id="rId89"/>
    <p:sldId id="405" r:id="rId90"/>
    <p:sldId id="374" r:id="rId91"/>
    <p:sldId id="381" r:id="rId92"/>
    <p:sldId id="382" r:id="rId93"/>
    <p:sldId id="383" r:id="rId94"/>
    <p:sldId id="389" r:id="rId95"/>
    <p:sldId id="404" r:id="rId96"/>
    <p:sldId id="411" r:id="rId97"/>
    <p:sldId id="402" r:id="rId98"/>
    <p:sldId id="407" r:id="rId99"/>
    <p:sldId id="409" r:id="rId100"/>
    <p:sldId id="403" r:id="rId101"/>
    <p:sldId id="410" r:id="rId102"/>
    <p:sldId id="413" r:id="rId103"/>
    <p:sldId id="416" r:id="rId104"/>
    <p:sldId id="414" r:id="rId105"/>
    <p:sldId id="417" r:id="rId106"/>
    <p:sldId id="418" r:id="rId107"/>
    <p:sldId id="431" r:id="rId108"/>
    <p:sldId id="459" r:id="rId109"/>
    <p:sldId id="434" r:id="rId110"/>
    <p:sldId id="435" r:id="rId111"/>
    <p:sldId id="436" r:id="rId112"/>
    <p:sldId id="444" r:id="rId113"/>
    <p:sldId id="280" r:id="rId1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7"/>
    <p:restoredTop sz="82041"/>
  </p:normalViewPr>
  <p:slideViewPr>
    <p:cSldViewPr snapToGrid="0" snapToObjects="1">
      <p:cViewPr varScale="1">
        <p:scale>
          <a:sx n="58" d="100"/>
          <a:sy n="58" d="100"/>
        </p:scale>
        <p:origin x="280" y="232"/>
      </p:cViewPr>
      <p:guideLst/>
    </p:cSldViewPr>
  </p:slideViewPr>
  <p:outlineViewPr>
    <p:cViewPr>
      <p:scale>
        <a:sx n="33" d="100"/>
        <a:sy n="33" d="100"/>
      </p:scale>
      <p:origin x="0" y="-2740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nstruqt.com/hashicorp/tracks/sentinel-for-terrafor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dealing-with-lists-maps-and-blocks"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github.com/rberlind/sentinel-training-solution/blob/master/sentinel-policies/restrict-acm-certificate-domains.sentinel"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github.com/hashicorp/terraform-guides/blob/master/governance/second-generation/cloud-agnostic/blacklist-datasources.sentine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erraform.io/docs/cloud/sentinel/import/tfplan.html#namespace-overview"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terraform.io/docs/cloud/sentinel/import/tfplan.html#namespace-resources-data-source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erraform.io/docs/cloud/sentinel/import/tfstate.html#namespace-overview"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terraform.io/docs/cloud/sentinel/import/tfstate.html#namespace-resources-data-source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erraform.io/docs/cloud/sentinel/import/tfconfig.html#namespace-overview"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html#namespace-resources-data-source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hashicorp/field-workshops-terraform/blob/master/docs/slides/multi-cloud/sentinel-for-terraform/Sentinel-for-Terraform-v2.pptx"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v1 workshop</a:t>
            </a:r>
          </a:p>
          <a:p>
            <a:pPr marL="285750" indent="-285750">
              <a:buSzPct val="100000"/>
              <a:buFont typeface="Arial" panose="020B0604020202020204" pitchFamily="34" charset="0"/>
              <a:buChar char="•"/>
              <a:defRPr sz="1400"/>
            </a:pPr>
            <a:r>
              <a:rPr lang="en-US" sz="2400" dirty="0"/>
              <a:t>They should be used with the Sentinel for Terraform v1 Instruqt track:</a:t>
            </a:r>
          </a:p>
          <a:p>
            <a:pPr marL="0" indent="0">
              <a:buSzPct val="100000"/>
              <a:buFont typeface="Arial" panose="020B0604020202020204" pitchFamily="34" charset="0"/>
              <a:buNone/>
              <a:defRPr sz="1400"/>
            </a:pPr>
            <a:r>
              <a:rPr lang="en-US" sz="2400">
                <a:hlinkClick r:id="rId3"/>
              </a:rPr>
              <a:t>https://instruqt.com/hashicorp/tracks/sentinel-for-terraform-v1</a:t>
            </a:r>
            <a:endParaRPr sz="2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enforcement levels for Sentinel policies.</a:t>
            </a:r>
          </a:p>
          <a:p>
            <a:pPr marL="342900" indent="-342900">
              <a:buFont typeface="Arial" panose="020B0604020202020204" pitchFamily="34" charset="0"/>
              <a:buChar char="•"/>
            </a:pPr>
            <a:r>
              <a:rPr lang="en-US"/>
              <a:t>Users with sufficient permissions can override soft mandatory policies.</a:t>
            </a:r>
          </a:p>
        </p:txBody>
      </p:sp>
    </p:spTree>
    <p:extLst>
      <p:ext uri="{BB962C8B-B14F-4D97-AF65-F5344CB8AC3E}">
        <p14:creationId xmlns:p14="http://schemas.microsoft.com/office/powerpoint/2010/main" val="872788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need to restrict nested attributes of resources or data sources in a policy.</a:t>
            </a:r>
          </a:p>
        </p:txBody>
      </p:sp>
    </p:spTree>
    <p:extLst>
      <p:ext uri="{BB962C8B-B14F-4D97-AF65-F5344CB8AC3E}">
        <p14:creationId xmlns:p14="http://schemas.microsoft.com/office/powerpoint/2010/main" val="40745326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https://www.hashicorp.com/resources/writing-and-testing-sentinel-policies-for-terraform#dealing-with-lists-maps-and-blocks</a:t>
            </a:r>
            <a:r>
              <a:rPr lang="en-US" dirty="0"/>
              <a:t> for more about dealing with maps, lists, and blocks in Sentinel</a:t>
            </a:r>
          </a:p>
          <a:p>
            <a:endParaRPr lang="en-US" dirty="0"/>
          </a:p>
        </p:txBody>
      </p:sp>
    </p:spTree>
    <p:extLst>
      <p:ext uri="{BB962C8B-B14F-4D97-AF65-F5344CB8AC3E}">
        <p14:creationId xmlns:p14="http://schemas.microsoft.com/office/powerpoint/2010/main" val="24163981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example policies that evaluate data sources:</a:t>
            </a:r>
          </a:p>
          <a:p>
            <a:r>
              <a:rPr lang="en-US" dirty="0">
                <a:hlinkClick r:id="rId3"/>
              </a:rPr>
              <a:t>https://github.com/rberlind/sentinel-training-solution/blob/master/sentinel-policies/restrict-acm-certificate-domains.sentinel</a:t>
            </a:r>
            <a:endParaRPr lang="en-US" dirty="0"/>
          </a:p>
          <a:p>
            <a:r>
              <a:rPr lang="en-US" dirty="0">
                <a:hlinkClick r:id="rId4"/>
              </a:rPr>
              <a:t>https://github.com/hashicorp/terraform-guides/blob/master/governance/second-generation/cloud-agnostic/blacklist-datasources.sentinel</a:t>
            </a:r>
            <a:endParaRPr lang="en-US" dirty="0"/>
          </a:p>
          <a:p>
            <a:endParaRPr lang="en-US" dirty="0"/>
          </a:p>
          <a:p>
            <a:pPr marL="342900" indent="-342900">
              <a:buFont typeface="Arial" panose="020B0604020202020204" pitchFamily="34" charset="0"/>
              <a:buChar char="•"/>
            </a:pPr>
            <a:r>
              <a:rPr lang="en-US" dirty="0"/>
              <a:t>The first uses the tfstate import since it expects the data source to not have computed values and therefore be evaluated during the plan and have data in the tfstate import.</a:t>
            </a:r>
          </a:p>
          <a:p>
            <a:pPr marL="342900" indent="-342900">
              <a:buFont typeface="Arial" panose="020B0604020202020204" pitchFamily="34" charset="0"/>
              <a:buChar char="•"/>
            </a:pPr>
            <a:r>
              <a:rPr lang="en-US" dirty="0"/>
              <a:t>The second uses the tfconfig import since it is focused on blacklisting data sources regardless of whether they have computed values or not. In this case, the policy does not need to evaluate attributes of the data sources, so using the tfconfig import works well.</a:t>
            </a:r>
          </a:p>
        </p:txBody>
      </p:sp>
    </p:spTree>
    <p:extLst>
      <p:ext uri="{BB962C8B-B14F-4D97-AF65-F5344CB8AC3E}">
        <p14:creationId xmlns:p14="http://schemas.microsoft.com/office/powerpoint/2010/main" val="2952961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tfstate import to check existing state or to evaluate data sources that do not use computed values.</a:t>
            </a:r>
          </a:p>
        </p:txBody>
      </p:sp>
    </p:spTree>
    <p:extLst>
      <p:ext uri="{BB962C8B-B14F-4D97-AF65-F5344CB8AC3E}">
        <p14:creationId xmlns:p14="http://schemas.microsoft.com/office/powerpoint/2010/main" val="21959754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tfconfig import, especially if trying to restrict providers, provisioners, and module sources &amp; versions.</a:t>
            </a:r>
          </a:p>
        </p:txBody>
      </p:sp>
    </p:spTree>
    <p:extLst>
      <p:ext uri="{BB962C8B-B14F-4D97-AF65-F5344CB8AC3E}">
        <p14:creationId xmlns:p14="http://schemas.microsoft.com/office/powerpoint/2010/main" val="38270159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you will do some more workshop challenges, using the Instruqt platform.</a:t>
            </a:r>
          </a:p>
          <a:p>
            <a:pPr marL="342900" indent="-342900">
              <a:buFont typeface="Arial" panose="020B0604020202020204" pitchFamily="34" charset="0"/>
              <a:buChar char="•"/>
            </a:pPr>
            <a:r>
              <a:rPr lang="en-US"/>
              <a:t>You will complete some more policies from the exercises of the Writing and Testing Sentinel Policies for Terraform guide.</a:t>
            </a:r>
          </a:p>
        </p:txBody>
      </p:sp>
    </p:spTree>
    <p:extLst>
      <p:ext uri="{BB962C8B-B14F-4D97-AF65-F5344CB8AC3E}">
        <p14:creationId xmlns:p14="http://schemas.microsoft.com/office/powerpoint/2010/main" val="18729771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2 uses a resource from Terraform's AWS Provider and the tfplan import.</a:t>
            </a:r>
          </a:p>
          <a:p>
            <a:pPr marL="342900" indent="-342900">
              <a:buFont typeface="Arial" panose="020B0604020202020204" pitchFamily="34" charset="0"/>
              <a:buChar char="•"/>
            </a:pPr>
            <a:r>
              <a:rPr lang="en-US" dirty="0"/>
              <a:t>Exercise 3 uses a data source from Terraform's AWS provider and the tfstate import.</a:t>
            </a:r>
          </a:p>
          <a:p>
            <a:pPr marL="342900" indent="-342900">
              <a:buFont typeface="Arial" panose="020B0604020202020204" pitchFamily="34" charset="0"/>
              <a:buChar char="•"/>
            </a:pPr>
            <a:r>
              <a:rPr lang="en-US" dirty="0"/>
              <a:t>Exercise 4 uses a resource from Terraform's Google Provider and the tfplan import. It also uses a doubly-nested attribute which requires using the types import to check that its parent attribute is really a list.</a:t>
            </a:r>
          </a:p>
          <a:p>
            <a:pPr marL="342900" indent="-342900">
              <a:buFont typeface="Arial" panose="020B0604020202020204" pitchFamily="34" charset="0"/>
              <a:buChar char="•"/>
            </a:pPr>
            <a:r>
              <a:rPr lang="en-US" dirty="0"/>
              <a:t>Exercise 5 uses the tfconfig import to restrict the source of two Terraform modules that create Azure resources.</a:t>
            </a:r>
          </a:p>
          <a:p>
            <a:pPr marL="342900" indent="-342900">
              <a:buFont typeface="Arial" panose="020B0604020202020204" pitchFamily="34" charset="0"/>
              <a:buChar char="•"/>
            </a:pPr>
            <a:r>
              <a:rPr lang="en-US" dirty="0"/>
              <a:t>The Extra Credit challenge uses the tfrun import to illustrate selective application of a policy condition to different workspaces based on their names.</a:t>
            </a:r>
          </a:p>
        </p:txBody>
      </p:sp>
    </p:spTree>
    <p:extLst>
      <p:ext uri="{BB962C8B-B14F-4D97-AF65-F5344CB8AC3E}">
        <p14:creationId xmlns:p14="http://schemas.microsoft.com/office/powerpoint/2010/main" val="11108287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review the challenge flow again</a:t>
            </a:r>
          </a:p>
        </p:txBody>
      </p:sp>
    </p:spTree>
    <p:extLst>
      <p:ext uri="{BB962C8B-B14F-4D97-AF65-F5344CB8AC3E}">
        <p14:creationId xmlns:p14="http://schemas.microsoft.com/office/powerpoint/2010/main" val="1190912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for types of Sentinel policies, corresponding to the 4 Terraform Sentinel imports.</a:t>
            </a:r>
          </a:p>
        </p:txBody>
      </p:sp>
    </p:spTree>
    <p:extLst>
      <p:ext uri="{BB962C8B-B14F-4D97-AF65-F5344CB8AC3E}">
        <p14:creationId xmlns:p14="http://schemas.microsoft.com/office/powerpoint/2010/main" val="29399407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9543269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28638076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is how Terraform works without Sentinel.</a:t>
            </a:r>
          </a:p>
        </p:txBody>
      </p:sp>
    </p:spTree>
    <p:extLst>
      <p:ext uri="{BB962C8B-B14F-4D97-AF65-F5344CB8AC3E}">
        <p14:creationId xmlns:p14="http://schemas.microsoft.com/office/powerpoint/2010/main" val="348832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1061980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that all policy checks passed for a run.</a:t>
            </a:r>
          </a:p>
        </p:txBody>
      </p:sp>
    </p:spTree>
    <p:extLst>
      <p:ext uri="{BB962C8B-B14F-4D97-AF65-F5344CB8AC3E}">
        <p14:creationId xmlns:p14="http://schemas.microsoft.com/office/powerpoint/2010/main" val="310314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a soft mandatory policy check that failed but was then overridden.</a:t>
            </a:r>
          </a:p>
        </p:txBody>
      </p:sp>
    </p:spTree>
    <p:extLst>
      <p:ext uri="{BB962C8B-B14F-4D97-AF65-F5344CB8AC3E}">
        <p14:creationId xmlns:p14="http://schemas.microsoft.com/office/powerpoint/2010/main" val="2040870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p:txBody>
      </p:sp>
    </p:spTree>
    <p:extLst>
      <p:ext uri="{BB962C8B-B14F-4D97-AF65-F5344CB8AC3E}">
        <p14:creationId xmlns:p14="http://schemas.microsoft.com/office/powerpoint/2010/main" val="1111207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tfplan import documentation shows most of the namespace of the tfplan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https://www.terraform.io/docs/cloud/sentinel/import/tfplan.html#namespace-overview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tfplan import for resources in each module under the resources namespace.</a:t>
            </a:r>
          </a:p>
          <a:p>
            <a:pPr marL="342900" indent="-342900">
              <a:buFont typeface="Arial" panose="020B0604020202020204" pitchFamily="34" charset="0"/>
              <a:buChar char="•"/>
            </a:pPr>
            <a:r>
              <a:rPr lang="en-US" dirty="0"/>
              <a:t>The data for resources is organized in 3 layers: type, name, number.</a:t>
            </a:r>
          </a:p>
          <a:p>
            <a:pPr marL="342900" indent="-342900">
              <a:buFont typeface="Arial" panose="020B0604020202020204" pitchFamily="34" charset="0"/>
              <a:buChar char="•"/>
            </a:pPr>
            <a:r>
              <a:rPr lang="en-US" dirty="0"/>
              <a:t>For more details, see </a:t>
            </a:r>
            <a:r>
              <a:rPr lang="en-US">
                <a:hlinkClick r:id="rId4"/>
              </a:rPr>
              <a:t>https://www.terraform.io/docs/cloud/sentinel/import/tfplan.html#namespace-resources-data-sources</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220064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a:t>
            </a:r>
            <a:r>
              <a:rPr lang="en-US" dirty="0">
                <a:hlinkClick r:id="rId3"/>
              </a:rPr>
              <a:t>https://www.hashicorp.com/resources/writing-and-testing-sentinel-policies-for-terraform</a:t>
            </a:r>
            <a:endParaRPr lang="en-US" dirty="0"/>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3 layers: type, name, number.</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all the data that would be included for each instance.</a:t>
            </a:r>
          </a:p>
        </p:txBody>
      </p:sp>
    </p:spTree>
    <p:extLst>
      <p:ext uri="{BB962C8B-B14F-4D97-AF65-F5344CB8AC3E}">
        <p14:creationId xmlns:p14="http://schemas.microsoft.com/office/powerpoint/2010/main" val="614528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tfstate import documentation shows most of the namespace of the tfstate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https://www.terraform.io/docs/cloud/sentinel/import/tfstate.html#namespace-overview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tfstate import for resources in each module under the resources namespace.</a:t>
            </a:r>
          </a:p>
          <a:p>
            <a:pPr marL="342900" indent="-342900">
              <a:buFont typeface="Arial" panose="020B0604020202020204" pitchFamily="34" charset="0"/>
              <a:buChar char="•"/>
            </a:pPr>
            <a:r>
              <a:rPr lang="en-US" dirty="0"/>
              <a:t>The data for resources is organized in 3 layers: type, name, number.</a:t>
            </a:r>
          </a:p>
          <a:p>
            <a:pPr marL="342900" indent="-342900">
              <a:buFont typeface="Arial" panose="020B0604020202020204" pitchFamily="34" charset="0"/>
              <a:buChar char="•"/>
            </a:pPr>
            <a:r>
              <a:rPr lang="en-US" dirty="0"/>
              <a:t>For more details, see </a:t>
            </a:r>
            <a:r>
              <a:rPr lang="en-US">
                <a:hlinkClick r:id="rId4"/>
              </a:rPr>
              <a:t>https://www.terraform.io/docs/cloud/sentinel/import/tfstate.html#namespace-resources-data-sources</a:t>
            </a:r>
            <a:endParaRPr lang="en-US" dirty="0"/>
          </a:p>
        </p:txBody>
      </p:sp>
    </p:spTree>
    <p:extLst>
      <p:ext uri="{BB962C8B-B14F-4D97-AF65-F5344CB8AC3E}">
        <p14:creationId xmlns:p14="http://schemas.microsoft.com/office/powerpoint/2010/main" val="4247705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4748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tfconfig import documentation shows most of the namespace of the tfconfig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https://www.terraform.io/docs/cloud/sentinel/import/tfconfig.html#namespace-overview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tfplan import for resources in each module under the resources namespace within the resources namespace.</a:t>
            </a:r>
          </a:p>
          <a:p>
            <a:pPr marL="342900" indent="-342900">
              <a:buFont typeface="Arial" panose="020B0604020202020204" pitchFamily="34" charset="0"/>
              <a:buChar char="•"/>
            </a:pPr>
            <a:r>
              <a:rPr lang="en-US" dirty="0"/>
              <a:t>The data for resources is organized in 2 layers: type and  name.</a:t>
            </a:r>
          </a:p>
          <a:p>
            <a:pPr marL="342900" indent="-342900">
              <a:buFont typeface="Arial" panose="020B0604020202020204" pitchFamily="34" charset="0"/>
              <a:buChar char="•"/>
            </a:pPr>
            <a:r>
              <a:rPr lang="en-US" dirty="0"/>
              <a:t>For more details, see </a:t>
            </a:r>
            <a:r>
              <a:rPr lang="en-US">
                <a:hlinkClick r:id="rId4"/>
              </a:rPr>
              <a:t>https://www.terraform.io/docs/cloud/sentinel/import/tfconfig.html#namespace-resources-data-sources</a:t>
            </a:r>
            <a:endParaRPr lang="en-US" dirty="0"/>
          </a:p>
        </p:txBody>
      </p:sp>
    </p:spTree>
    <p:extLst>
      <p:ext uri="{BB962C8B-B14F-4D97-AF65-F5344CB8AC3E}">
        <p14:creationId xmlns:p14="http://schemas.microsoft.com/office/powerpoint/2010/main" val="141183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 and tfstate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266323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a:hlinkClick r:id="rId3"/>
              </a:rPr>
              <a:t>https://www.terraform.io/docs/cloud/sentinel/import/tfrun.html</a:t>
            </a:r>
            <a:r>
              <a:rPr lang="en-US"/>
              <a:t>.</a:t>
            </a:r>
          </a:p>
        </p:txBody>
      </p:sp>
    </p:spTree>
    <p:extLst>
      <p:ext uri="{BB962C8B-B14F-4D97-AF65-F5344CB8AC3E}">
        <p14:creationId xmlns:p14="http://schemas.microsoft.com/office/powerpoint/2010/main" val="2600746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3590361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can generate Sentinel mocks from Terraform plans in TFC/TFE.</a:t>
            </a:r>
          </a:p>
          <a:p>
            <a:pPr marL="342900" indent="-342900">
              <a:buFont typeface="Arial" panose="020B0604020202020204" pitchFamily="34" charset="0"/>
              <a:buChar char="•"/>
            </a:pPr>
            <a:r>
              <a:rPr lang="en-US"/>
              <a:t>You can then use these mocks when testing policies with the Sentinel CLI</a:t>
            </a:r>
          </a:p>
        </p:txBody>
      </p:sp>
    </p:spTree>
    <p:extLst>
      <p:ext uri="{BB962C8B-B14F-4D97-AF65-F5344CB8AC3E}">
        <p14:creationId xmlns:p14="http://schemas.microsoft.com/office/powerpoint/2010/main" val="3919019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a:t>The instructor should show these links to the students.</a:t>
            </a:r>
          </a:p>
        </p:txBody>
      </p:sp>
    </p:spTree>
    <p:extLst>
      <p:ext uri="{BB962C8B-B14F-4D97-AF65-F5344CB8AC3E}">
        <p14:creationId xmlns:p14="http://schemas.microsoft.com/office/powerpoint/2010/main" val="3823059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v1 version of the presentation is Sentinel-for-Terraform-v1.pptx.</a:t>
            </a:r>
          </a:p>
          <a:p>
            <a:pPr marL="342900" indent="-342900">
              <a:buFont typeface="Arial" panose="020B0604020202020204" pitchFamily="34" charset="0"/>
              <a:buChar char="•"/>
            </a:pPr>
            <a:r>
              <a:rPr lang="en-US"/>
              <a:t>The v2 version of the slides is </a:t>
            </a:r>
            <a:r>
              <a:rPr lang="en-US">
                <a:hlinkClick r:id="rId3"/>
              </a:rPr>
              <a:t>https://github.com/hashicorp/field-workshops-terraform/blob/master/docs/slides/multi-cloud/sentinel-for-terraform/Sentinel-for-Terraform-v2.pptx</a:t>
            </a:r>
            <a:endParaRPr lang="en-US"/>
          </a:p>
          <a:p>
            <a:pPr marL="342900" indent="-342900">
              <a:buFont typeface="Arial" panose="020B0604020202020204" pitchFamily="34" charset="0"/>
              <a:buChar char="•"/>
            </a:pPr>
            <a:r>
              <a:rPr lang="en-US"/>
              <a:t>The v1 version of the Instruqt track is </a:t>
            </a:r>
            <a:r>
              <a:rPr lang="en-US">
                <a:hlinkClick r:id="rId4"/>
              </a:rPr>
              <a:t>https://play.instruqt.com/hashicorp/tracks/sentinel-for-terraform-v1</a:t>
            </a:r>
            <a:endParaRPr lang="en-US"/>
          </a:p>
          <a:p>
            <a:pPr marL="342900" indent="-342900">
              <a:buFont typeface="Arial" panose="020B0604020202020204" pitchFamily="34" charset="0"/>
              <a:buChar char="•"/>
            </a:pPr>
            <a:r>
              <a:rPr lang="en-US"/>
              <a:t>The v2 version of the Instruqt </a:t>
            </a:r>
            <a:r>
              <a:rPr lang="en-US">
                <a:solidFill>
                  <a:schemeClr val="accent2"/>
                </a:solidFill>
              </a:rPr>
              <a:t>track</a:t>
            </a:r>
            <a:r>
              <a:rPr lang="en-US"/>
              <a:t> is </a:t>
            </a:r>
            <a:r>
              <a:rPr lang="en-US">
                <a:hlinkClick r:id="rId5"/>
              </a:rPr>
              <a:t>https://play.instruqt.com/hashicorp/tracks/sentinel-for-terraform-v2</a:t>
            </a:r>
            <a:endParaRPr lang="en-US" b="0" u="sng">
              <a:solidFill>
                <a:schemeClr val="accent2"/>
              </a:solidFill>
            </a:endParaRPr>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3616973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possibly complex boolean expression. Rules cannot include statements, for loops, or if/else statements.</a:t>
            </a:r>
          </a:p>
          <a:p>
            <a:pPr marL="342900" indent="-342900">
              <a:buFont typeface="Arial" panose="020B0604020202020204" pitchFamily="34" charset="0"/>
              <a:buChar char="•"/>
            </a:pPr>
            <a:r>
              <a:rPr lang="en-US" sz="2400" dirty="0"/>
              <a:t>If you need to do complex processing that cannot be done with a single boolean expression, define a function that returns a boolean value and call that function from your rule.</a:t>
            </a:r>
          </a:p>
          <a:p>
            <a:pPr marL="342900" indent="-342900">
              <a:buFont typeface="Arial" panose="020B0604020202020204" pitchFamily="34" charset="0"/>
              <a:buChar char="•"/>
            </a:pPr>
            <a:r>
              <a:rPr lang="en-US" sz="2400" dirty="0"/>
              <a:t>Rules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endParaRPr lang="en-US" b="1" dirty="0"/>
          </a:p>
          <a:p>
            <a:pPr marL="342900" indent="-342900">
              <a:buFont typeface="Arial" panose="020B0604020202020204" pitchFamily="34" charset="0"/>
              <a:buChar char="•"/>
            </a:pPr>
            <a:r>
              <a:rPr lang="en-US" dirty="0"/>
              <a:t>While Sentinel itself supports creation of custom imports, those cannot currently be imported into TFE.</a:t>
            </a:r>
          </a:p>
        </p:txBody>
      </p:sp>
    </p:spTree>
    <p:extLst>
      <p:ext uri="{BB962C8B-B14F-4D97-AF65-F5344CB8AC3E}">
        <p14:creationId xmlns:p14="http://schemas.microsoft.com/office/powerpoint/2010/main" val="192143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p:txBody>
      </p:sp>
    </p:spTree>
    <p:extLst>
      <p:ext uri="{BB962C8B-B14F-4D97-AF65-F5344CB8AC3E}">
        <p14:creationId xmlns:p14="http://schemas.microsoft.com/office/powerpoint/2010/main" val="3892280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uses short-circuit logic.</a:t>
            </a:r>
          </a:p>
          <a:p>
            <a:pPr marL="342900" indent="-342900">
              <a:buFont typeface="Arial" panose="020B0604020202020204" pitchFamily="34" charset="0"/>
              <a:buChar char="•"/>
            </a:pPr>
            <a:r>
              <a:rPr lang="en-US"/>
              <a:t>This means some conditions will not be evaluated.</a:t>
            </a:r>
          </a:p>
          <a:p>
            <a:pPr marL="342900" indent="-342900">
              <a:buFont typeface="Arial" panose="020B0604020202020204" pitchFamily="34" charset="0"/>
              <a:buChar char="•"/>
            </a:pPr>
            <a:r>
              <a:rPr lang="en-US"/>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also has a </a:t>
            </a:r>
            <a:r>
              <a:rPr lang="en-US">
                <a:latin typeface="Courier" pitchFamily="2" charset="0"/>
              </a:rPr>
              <a:t>matches</a:t>
            </a:r>
            <a:r>
              <a:rPr lang="en-US"/>
              <a:t> operator that can be used to do regex matching.</a:t>
            </a:r>
          </a:p>
        </p:txBody>
      </p:sp>
    </p:spTree>
    <p:extLst>
      <p:ext uri="{BB962C8B-B14F-4D97-AF65-F5344CB8AC3E}">
        <p14:creationId xmlns:p14="http://schemas.microsoft.com/office/powerpoint/2010/main" val="1393285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Sentinel and how it fits into Terraform Cloud and Terraform Enterprise.</a:t>
            </a:r>
          </a:p>
          <a:p>
            <a:pPr marL="342900" indent="-342900">
              <a:buFont typeface="Arial" panose="020B0604020202020204" pitchFamily="34" charset="0"/>
              <a:buChar char="•"/>
            </a:pPr>
            <a:r>
              <a:rPr lang="en-US"/>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985990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30139723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p:txBody>
      </p:sp>
    </p:spTree>
    <p:extLst>
      <p:ext uri="{BB962C8B-B14F-4D97-AF65-F5344CB8AC3E}">
        <p14:creationId xmlns:p14="http://schemas.microsoft.com/office/powerpoint/2010/main" val="3010563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0446942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08541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a:hlinkClick r:id="rId4"/>
              </a:rPr>
              <a:t>https://docs.hashicorp.com/sentinel/imports/http</a:t>
            </a:r>
            <a:endParaRPr lang="en-US" dirty="0"/>
          </a:p>
        </p:txBody>
      </p:sp>
    </p:spTree>
    <p:extLst>
      <p:ext uri="{BB962C8B-B14F-4D97-AF65-F5344CB8AC3E}">
        <p14:creationId xmlns:p14="http://schemas.microsoft.com/office/powerpoint/2010/main" val="20091129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a:hlinkClick r:id="rId3"/>
              </a:rPr>
              <a:t>https://docs.hashicorp.com/sentinel/language/functions</a:t>
            </a:r>
            <a:r>
              <a:rPr lang="en-US"/>
              <a:t> for more details.</a:t>
            </a:r>
            <a:endParaRPr lang="en-US" dirty="0"/>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future, it will be possible to declare functions in a policy without pasting their code.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53716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is a framework for implementing governance policies as code</a:t>
            </a:r>
          </a:p>
          <a:p>
            <a:pPr marL="342900" indent="-342900">
              <a:buFont typeface="Arial" panose="020B0604020202020204" pitchFamily="34" charset="0"/>
              <a:buChar char="•"/>
            </a:pPr>
            <a:r>
              <a:rPr lang="en-US"/>
              <a:t>It has its own language</a:t>
            </a:r>
          </a:p>
          <a:p>
            <a:pPr marL="342900" indent="-342900">
              <a:buFont typeface="Arial" panose="020B0604020202020204" pitchFamily="34" charset="0"/>
              <a:buChar char="•"/>
            </a:pPr>
            <a:r>
              <a:rPr lang="en-US"/>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Later challenges in the workshop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 new workshop exercises leverage the Instuqt platform and make solving the exercises much easier.</a:t>
            </a:r>
          </a:p>
        </p:txBody>
      </p:sp>
    </p:spTree>
    <p:extLst>
      <p:ext uri="{BB962C8B-B14F-4D97-AF65-F5344CB8AC3E}">
        <p14:creationId xmlns:p14="http://schemas.microsoft.com/office/powerpoint/2010/main" val="4000730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some basics about Instruqt.</a:t>
            </a:r>
          </a:p>
          <a:p>
            <a:pPr marL="342900" indent="-342900">
              <a:buFont typeface="Arial" panose="020B0604020202020204" pitchFamily="34" charset="0"/>
              <a:buChar char="•"/>
            </a:pPr>
            <a:r>
              <a:rPr lang="en-US"/>
              <a:t>You might also want to spend 5 minutes reviewing Instruqt's own tutorial track.</a:t>
            </a:r>
          </a:p>
        </p:txBody>
      </p:sp>
    </p:spTree>
    <p:extLst>
      <p:ext uri="{BB962C8B-B14F-4D97-AF65-F5344CB8AC3E}">
        <p14:creationId xmlns:p14="http://schemas.microsoft.com/office/powerpoint/2010/main" val="3750771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going to start off easy by learning how to run the Sentinel CLI commands.</a:t>
            </a:r>
          </a:p>
          <a:p>
            <a:pPr marL="342900" indent="-342900">
              <a:buFont typeface="Arial" panose="020B0604020202020204" pitchFamily="34" charset="0"/>
              <a:buChar char="•"/>
            </a:pPr>
            <a:r>
              <a:rPr lang="en-US" dirty="0"/>
              <a:t>We'll keep things easy by running a simple policy that requires numbers to be even.</a:t>
            </a:r>
          </a:p>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Exercise 2 uses a resource from Terraform's AWS Provider and the tfplan import.</a:t>
            </a:r>
          </a:p>
        </p:txBody>
      </p:sp>
    </p:spTree>
    <p:extLst>
      <p:ext uri="{BB962C8B-B14F-4D97-AF65-F5344CB8AC3E}">
        <p14:creationId xmlns:p14="http://schemas.microsoft.com/office/powerpoint/2010/main" val="33959805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methods of testing Sentinel policies.</a:t>
            </a:r>
          </a:p>
          <a:p>
            <a:pPr marL="342900" indent="-342900">
              <a:buFont typeface="Arial" panose="020B0604020202020204" pitchFamily="34" charset="0"/>
              <a:buChar char="•"/>
            </a:pPr>
            <a:r>
              <a:rPr lang="en-US"/>
              <a:t>We will focus on using the Sentinel CLI (previously called the Sentinel Simulator).</a:t>
            </a:r>
          </a:p>
        </p:txBody>
      </p:sp>
    </p:spTree>
    <p:extLst>
      <p:ext uri="{BB962C8B-B14F-4D97-AF65-F5344CB8AC3E}">
        <p14:creationId xmlns:p14="http://schemas.microsoft.com/office/powerpoint/2010/main" val="9422632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the basic 8 step methodology of writing and testing Sentinel policies from the Writing and Testing Sentinel Policies for Terraform guide.</a:t>
            </a:r>
          </a:p>
        </p:txBody>
      </p:sp>
    </p:spTree>
    <p:extLst>
      <p:ext uri="{BB962C8B-B14F-4D97-AF65-F5344CB8AC3E}">
        <p14:creationId xmlns:p14="http://schemas.microsoft.com/office/powerpoint/2010/main" val="3221367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level set about Terraform Cloud and Terraform Enterprise</a:t>
            </a:r>
          </a:p>
        </p:txBody>
      </p:sp>
    </p:spTree>
    <p:extLst>
      <p:ext uri="{BB962C8B-B14F-4D97-AF65-F5344CB8AC3E}">
        <p14:creationId xmlns:p14="http://schemas.microsoft.com/office/powerpoint/2010/main" val="1878723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p:txBody>
      </p:sp>
    </p:spTree>
    <p:extLst>
      <p:ext uri="{BB962C8B-B14F-4D97-AF65-F5344CB8AC3E}">
        <p14:creationId xmlns:p14="http://schemas.microsoft.com/office/powerpoint/2010/main" val="3624907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p:txBody>
      </p:sp>
    </p:spTree>
    <p:extLst>
      <p:ext uri="{BB962C8B-B14F-4D97-AF65-F5344CB8AC3E}">
        <p14:creationId xmlns:p14="http://schemas.microsoft.com/office/powerpoint/2010/main" val="3754660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p:txBody>
      </p:sp>
    </p:spTree>
    <p:extLst>
      <p:ext uri="{BB962C8B-B14F-4D97-AF65-F5344CB8AC3E}">
        <p14:creationId xmlns:p14="http://schemas.microsoft.com/office/powerpoint/2010/main" val="3628280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a:t>
            </a:r>
            <a:r>
              <a:rPr lang="en-US" dirty="0">
                <a:hlinkClick r:id="rId3"/>
              </a:rPr>
              <a:t>https://www.terraform.io/docs/providers/index.html</a:t>
            </a:r>
            <a:endParaRPr lang="en-US" dirty="0"/>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5 is to write a Sentinel policy.</a:t>
            </a:r>
          </a:p>
          <a:p>
            <a:pPr marL="342900" indent="-342900">
              <a:buFont typeface="Arial" panose="020B0604020202020204" pitchFamily="34" charset="0"/>
              <a:buChar char="•"/>
            </a:pPr>
            <a:r>
              <a:rPr lang="en-US"/>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where Sentinel is used in TFC and TFE.</a:t>
            </a:r>
          </a:p>
        </p:txBody>
      </p:sp>
    </p:spTree>
    <p:extLst>
      <p:ext uri="{BB962C8B-B14F-4D97-AF65-F5344CB8AC3E}">
        <p14:creationId xmlns:p14="http://schemas.microsoft.com/office/powerpoint/2010/main" val="4288010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 tfconfig, tfstate, and tfrun) before we can use them.</a:t>
            </a:r>
          </a:p>
        </p:txBody>
      </p:sp>
    </p:spTree>
    <p:extLst>
      <p:ext uri="{BB962C8B-B14F-4D97-AF65-F5344CB8AC3E}">
        <p14:creationId xmlns:p14="http://schemas.microsoft.com/office/powerpoint/2010/main" val="24689426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re-usable function shows the best practice of iterating over all Terraform modules to find all resources of a certain type in the tfplan import.</a:t>
            </a:r>
          </a:p>
          <a:p>
            <a:pPr marL="342900" indent="-342900">
              <a:buFont typeface="Arial" panose="020B0604020202020204" pitchFamily="34" charset="0"/>
              <a:buChar char="•"/>
            </a:pPr>
            <a:r>
              <a:rPr lang="en-US" dirty="0"/>
              <a:t>This function accepts a string parameter that is the type of a Terraform resource.</a:t>
            </a:r>
          </a:p>
          <a:p>
            <a:pPr marL="342900" indent="-342900">
              <a:buFont typeface="Arial" panose="020B0604020202020204" pitchFamily="34" charset="0"/>
              <a:buChar char="•"/>
            </a:pPr>
            <a:r>
              <a:rPr lang="en-US" dirty="0"/>
              <a:t>We iterate over all modules, then over all named resources of the specified type, then over all instances of each named resource.</a:t>
            </a:r>
          </a:p>
          <a:p>
            <a:pPr marL="342900" indent="-342900">
              <a:buFont typeface="Arial" panose="020B0604020202020204" pitchFamily="34" charset="0"/>
              <a:buChar char="•"/>
            </a:pPr>
            <a:r>
              <a:rPr lang="en-US" dirty="0"/>
              <a:t>We build the address in the standard module.A.module.B.&lt;type&gt;.&lt;name&gt;[index] format.</a:t>
            </a:r>
          </a:p>
          <a:p>
            <a:pPr marL="342900" indent="-342900">
              <a:buFont typeface="Arial" panose="020B0604020202020204" pitchFamily="34" charset="0"/>
              <a:buChar char="•"/>
            </a:pPr>
            <a:r>
              <a:rPr lang="en-US" dirty="0"/>
              <a:t>We return a map of resource instances indexed by their full address.</a:t>
            </a:r>
          </a:p>
          <a:p>
            <a:pPr marL="342900" indent="-342900">
              <a:buFont typeface="Arial" panose="020B0604020202020204" pitchFamily="34" charset="0"/>
              <a:buChar char="•"/>
            </a:pPr>
            <a:r>
              <a:rPr lang="en-US" dirty="0"/>
              <a:t>The function can then be called to actually get the results into a variable.</a:t>
            </a:r>
          </a:p>
        </p:txBody>
      </p:sp>
    </p:spTree>
    <p:extLst>
      <p:ext uri="{BB962C8B-B14F-4D97-AF65-F5344CB8AC3E}">
        <p14:creationId xmlns:p14="http://schemas.microsoft.com/office/powerpoint/2010/main" val="24282273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generic, re-usable validate_attribute_in_list() function takes three arguments: type, attribute, and a list of allowed values</a:t>
            </a:r>
          </a:p>
          <a:p>
            <a:pPr marL="342900" indent="-342900">
              <a:buFont typeface="Arial" panose="020B0604020202020204" pitchFamily="34" charset="0"/>
              <a:buChar char="•"/>
            </a:pPr>
            <a:r>
              <a:rPr lang="en-US" dirty="0"/>
              <a:t>We initialize validated to true so that the function will return true unless there are any violations.</a:t>
            </a:r>
          </a:p>
          <a:p>
            <a:pPr marL="342900" indent="-342900">
              <a:buFont typeface="Arial" panose="020B0604020202020204" pitchFamily="34" charset="0"/>
              <a:buChar char="•"/>
            </a:pPr>
            <a:r>
              <a:rPr lang="en-US" dirty="0"/>
              <a:t>We call the find_resources_from_plan function, passing it the type variable (which will be "aws_instance")</a:t>
            </a:r>
          </a:p>
          <a:p>
            <a:pPr marL="342900" indent="-342900">
              <a:buFont typeface="Arial" panose="020B0604020202020204" pitchFamily="34" charset="0"/>
              <a:buChar char="•"/>
            </a:pPr>
            <a:r>
              <a:rPr lang="en-US" dirty="0"/>
              <a:t>We loop over the resource instances with a for loop.</a:t>
            </a:r>
          </a:p>
          <a:p>
            <a:pPr marL="342900" indent="-342900">
              <a:buFont typeface="Arial" panose="020B0604020202020204" pitchFamily="34" charset="0"/>
              <a:buChar char="•"/>
            </a:pPr>
            <a:r>
              <a:rPr lang="en-US" dirty="0"/>
              <a:t>Note that the for loop uses as to declare the iterator variables for the loop with address giving the keys and r giving the values of the resource_instances map.</a:t>
            </a:r>
          </a:p>
          <a:p>
            <a:pPr marL="342900" indent="-342900">
              <a:buFont typeface="Arial" panose="020B0604020202020204" pitchFamily="34" charset="0"/>
              <a:buChar char="•"/>
            </a:pPr>
            <a:r>
              <a:rPr lang="en-US" dirty="0"/>
              <a:t>We skip resources that are being destroyed since policy violations for them are not usually useful.</a:t>
            </a:r>
          </a:p>
          <a:p>
            <a:pPr marL="342900" indent="-342900">
              <a:buFont typeface="Arial" panose="020B0604020202020204" pitchFamily="34" charset="0"/>
              <a:buChar char="•"/>
            </a:pPr>
            <a:r>
              <a:rPr lang="en-US" dirty="0"/>
              <a:t>We check if the attribute is computed since Sentinel cannot evaluate computed attributes.</a:t>
            </a:r>
          </a:p>
          <a:p>
            <a:pPr marL="342900" indent="-342900">
              <a:buFont typeface="Arial" panose="020B0604020202020204" pitchFamily="34" charset="0"/>
              <a:buChar char="•"/>
            </a:pPr>
            <a:r>
              <a:rPr lang="en-US" dirty="0"/>
              <a:t>If we wanted to be strict, we could set validated to false for computed values.</a:t>
            </a:r>
          </a:p>
        </p:txBody>
      </p:sp>
    </p:spTree>
    <p:extLst>
      <p:ext uri="{BB962C8B-B14F-4D97-AF65-F5344CB8AC3E}">
        <p14:creationId xmlns:p14="http://schemas.microsoft.com/office/powerpoint/2010/main" val="27933905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If the attribute is not computed, we check whether it is in the allowed_values list</a:t>
            </a:r>
          </a:p>
          <a:p>
            <a:pPr marL="342900" indent="-342900">
              <a:buFont typeface="Arial" panose="020B0604020202020204" pitchFamily="34" charset="0"/>
              <a:buChar char="•"/>
            </a:pPr>
            <a:r>
              <a:rPr lang="en-US" dirty="0"/>
              <a:t>Note the use of r.applied[attribute] which gives the predicted post-apply value of the attribute of the resource that would exist if the apply were allowed to run.</a:t>
            </a:r>
          </a:p>
          <a:p>
            <a:pPr marL="342900" indent="-342900">
              <a:buFont typeface="Arial" panose="020B0604020202020204" pitchFamily="34" charset="0"/>
              <a:buChar char="•"/>
            </a:pPr>
            <a:r>
              <a:rPr lang="en-US" dirty="0"/>
              <a:t>In a more specific case that used a specific attribute like instance_type, you could use r.applied.instance_type.</a:t>
            </a:r>
          </a:p>
          <a:p>
            <a:pPr marL="342900" indent="-342900">
              <a:buFont typeface="Arial" panose="020B0604020202020204" pitchFamily="34" charset="0"/>
              <a:buChar char="•"/>
            </a:pPr>
            <a:r>
              <a:rPr lang="en-US" dirty="0"/>
              <a:t>If not, we print a violation message and set validated to false.</a:t>
            </a:r>
          </a:p>
          <a:p>
            <a:pPr marL="342900" indent="-342900">
              <a:buFont typeface="Arial" panose="020B0604020202020204" pitchFamily="34" charset="0"/>
              <a:buChar char="•"/>
            </a:pPr>
            <a:r>
              <a:rPr lang="en-US" dirty="0"/>
              <a:t>The print function is NOT just for debugging.  You should always print clear violation messages.</a:t>
            </a:r>
          </a:p>
          <a:p>
            <a:pPr marL="342900" indent="-342900">
              <a:buFont typeface="Arial" panose="020B0604020202020204" pitchFamily="34" charset="0"/>
              <a:buChar char="•"/>
            </a:pPr>
            <a:r>
              <a:rPr lang="en-US" dirty="0"/>
              <a:t>Finally, we return validated which will be true if there were no violations or false if there were any.</a:t>
            </a:r>
          </a:p>
          <a:p>
            <a:pPr marL="342900" indent="-342900">
              <a:buFont typeface="Arial" panose="020B0604020202020204" pitchFamily="34" charset="0"/>
              <a:buChar char="•"/>
            </a:pPr>
            <a:r>
              <a:rPr lang="en-US" dirty="0"/>
              <a:t>Note that we iterate across all resource instances of the specified type and print violation messages for all violations.</a:t>
            </a:r>
          </a:p>
          <a:p>
            <a:pPr marL="342900" indent="-342900">
              <a:buFont typeface="Arial" panose="020B0604020202020204" pitchFamily="34" charset="0"/>
              <a:buChar char="•"/>
            </a:pPr>
            <a:r>
              <a:rPr lang="en-US" dirty="0"/>
              <a:t>This avoids the bad practice of first generation Sentinel policies which only reported the first violation.</a:t>
            </a:r>
          </a:p>
        </p:txBody>
      </p:sp>
    </p:spTree>
    <p:extLst>
      <p:ext uri="{BB962C8B-B14F-4D97-AF65-F5344CB8AC3E}">
        <p14:creationId xmlns:p14="http://schemas.microsoft.com/office/powerpoint/2010/main" val="15795756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can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validate_attribute_in_list() function right before the main rule with the "aws_instance", "instance_type", and allowed_types list as arguments and assign the results to a boolean variable, instances_validated.</a:t>
            </a:r>
          </a:p>
          <a:p>
            <a:pPr marL="342900" indent="-342900">
              <a:buFont typeface="Arial" panose="020B0604020202020204" pitchFamily="34" charset="0"/>
              <a:buChar char="•"/>
            </a:pPr>
            <a:r>
              <a:rPr lang="en-US" dirty="0"/>
              <a:t>The main rule will pass if the function returns true but fail if it returns false.</a:t>
            </a:r>
          </a:p>
          <a:p>
            <a:pPr marL="342900" indent="-342900">
              <a:buFont typeface="Arial" panose="020B0604020202020204" pitchFamily="34" charset="0"/>
              <a:buChar char="•"/>
            </a:pPr>
            <a:r>
              <a:rPr lang="en-US" dirty="0"/>
              <a:t>While we could call the function inside the main rule, calling it outside and passing the result minimizes Sentinel's default printing which we don't need because our policy is explicitly printing what we care about.</a:t>
            </a:r>
          </a:p>
        </p:txBody>
      </p:sp>
    </p:spTree>
    <p:extLst>
      <p:ext uri="{BB962C8B-B14F-4D97-AF65-F5344CB8AC3E}">
        <p14:creationId xmlns:p14="http://schemas.microsoft.com/office/powerpoint/2010/main" val="11594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732394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 tfstate, or tfrun mock files, you need to specify the mock type accordingly (instead of using "tfplan").</a:t>
            </a:r>
          </a:p>
        </p:txBody>
      </p:sp>
    </p:spTree>
    <p:extLst>
      <p:ext uri="{BB962C8B-B14F-4D97-AF65-F5344CB8AC3E}">
        <p14:creationId xmlns:p14="http://schemas.microsoft.com/office/powerpoint/2010/main" val="32032140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the fail test case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note in the slide that you might sometimes want multiple fail test cases. </a:t>
            </a:r>
          </a:p>
        </p:txBody>
      </p:sp>
    </p:spTree>
    <p:extLst>
      <p:ext uri="{BB962C8B-B14F-4D97-AF65-F5344CB8AC3E}">
        <p14:creationId xmlns:p14="http://schemas.microsoft.com/office/powerpoint/2010/main" val="29906535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also need at least one pass test case.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also cases in which you will want multiple pass test cases.</a:t>
            </a: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304648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use the –run argument to indicate which policy we want to run, using a partial name that suffices to uniquely identify the policy.</a:t>
            </a:r>
          </a:p>
          <a:p>
            <a:pPr marL="342900" indent="-342900">
              <a:buFont typeface="Arial" panose="020B0604020202020204" pitchFamily="34" charset="0"/>
              <a:buChar char="•"/>
            </a:pPr>
            <a:r>
              <a:rPr lang="en-US" dirty="0"/>
              <a:t>We can also specify the full policy name: "sentinel test –run=restrict-ec2-instance-type.sentinel".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endParaRPr lang="en-US" dirty="0"/>
          </a:p>
        </p:txBody>
      </p:sp>
    </p:spTree>
    <p:extLst>
      <p:ext uri="{BB962C8B-B14F-4D97-AF65-F5344CB8AC3E}">
        <p14:creationId xmlns:p14="http://schemas.microsoft.com/office/powerpoint/2010/main" val="5441347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fail.json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will now do the next Instruqt challenge which is Exercise 1.</a:t>
            </a:r>
          </a:p>
        </p:txBody>
      </p:sp>
    </p:spTree>
    <p:extLst>
      <p:ext uri="{BB962C8B-B14F-4D97-AF65-F5344CB8AC3E}">
        <p14:creationId xmlns:p14="http://schemas.microsoft.com/office/powerpoint/2010/main" val="33802950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We have written most of the policy for you and provided test cases and mock files.</a:t>
            </a:r>
          </a:p>
          <a:p>
            <a:pPr marL="342900" indent="-342900">
              <a:buFont typeface="Arial" panose="020B0604020202020204" pitchFamily="34" charset="0"/>
              <a:buChar char="•"/>
            </a:pPr>
            <a:r>
              <a:rPr lang="en-US" dirty="0"/>
              <a:t>You just have to finish the policy.</a:t>
            </a:r>
          </a:p>
        </p:txBody>
      </p:sp>
    </p:spTree>
    <p:extLst>
      <p:ext uri="{BB962C8B-B14F-4D97-AF65-F5344CB8AC3E}">
        <p14:creationId xmlns:p14="http://schemas.microsoft.com/office/powerpoint/2010/main" val="1914137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4359493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While we won't be using Sentinel in Terraform Cloud or Terraform Enterprise today, we did want to review this topic</a:t>
            </a:r>
          </a:p>
          <a:p>
            <a:pPr marL="342900" indent="-342900">
              <a:buFont typeface="Arial" panose="020B0604020202020204" pitchFamily="34" charset="0"/>
              <a:buChar char="•"/>
            </a:pPr>
            <a:r>
              <a:rPr lang="en-US"/>
              <a:t>After all, that is where your Sentinel policies will really be running.</a:t>
            </a:r>
          </a:p>
        </p:txBody>
      </p:sp>
    </p:spTree>
    <p:extLst>
      <p:ext uri="{BB962C8B-B14F-4D97-AF65-F5344CB8AC3E}">
        <p14:creationId xmlns:p14="http://schemas.microsoft.com/office/powerpoint/2010/main" val="32946630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p:txBody>
      </p:sp>
    </p:spTree>
    <p:extLst>
      <p:ext uri="{BB962C8B-B14F-4D97-AF65-F5344CB8AC3E}">
        <p14:creationId xmlns:p14="http://schemas.microsoft.com/office/powerpoint/2010/main" val="399435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p:txBody>
      </p:sp>
    </p:spTree>
    <p:extLst>
      <p:ext uri="{BB962C8B-B14F-4D97-AF65-F5344CB8AC3E}">
        <p14:creationId xmlns:p14="http://schemas.microsoft.com/office/powerpoint/2010/main" val="1941979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p:txBody>
      </p:sp>
    </p:spTree>
    <p:extLst>
      <p:ext uri="{BB962C8B-B14F-4D97-AF65-F5344CB8AC3E}">
        <p14:creationId xmlns:p14="http://schemas.microsoft.com/office/powerpoint/2010/main" val="17345508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a:p>
        </p:txBody>
      </p:sp>
    </p:spTree>
    <p:extLst>
      <p:ext uri="{BB962C8B-B14F-4D97-AF65-F5344CB8AC3E}">
        <p14:creationId xmlns:p14="http://schemas.microsoft.com/office/powerpoint/2010/main" val="23845179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p:txBody>
      </p:sp>
    </p:spTree>
    <p:extLst>
      <p:ext uri="{BB962C8B-B14F-4D97-AF65-F5344CB8AC3E}">
        <p14:creationId xmlns:p14="http://schemas.microsoft.com/office/powerpoint/2010/main" val="23981478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r.applied.size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`r.applied.size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common-functions" TargetMode="External"/><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06.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second-generation/cloud-agnostic/http-examples"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hyperlink" Target="https://github.com/rberlind/sentinel-training-solution/tree/v1/sentinel-policies" TargetMode="Externa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rraform.io/docs/enterprise/sentinel/import/tfplan.html" TargetMode="Externa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enterprise/sentinel/import/tfstate.html" TargetMode="External"/><Relationship Id="rId4" Type="http://schemas.openxmlformats.org/officeDocument/2006/relationships/hyperlink" Target="https://www.terraform.io/docs/enterprise/sentinel/import/tfconfig.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hyperlink" Target="https://www.hashicorp.com/resources/writing-and-testing-sentinel-policies-for-terraform" TargetMode="External"/><Relationship Id="rId5" Type="http://schemas.openxmlformats.org/officeDocument/2006/relationships/hyperlink" Target="https://github.com/hashicorp/terraform-guides/tree/master/governance/second-generation" TargetMode="External"/><Relationship Id="rId4" Type="http://schemas.openxmlformats.org/officeDocument/2006/relationships/hyperlink" Target="https://www.terraform.io/docs/enterprise/sentinel/index.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play.instruqt.com/hashicorp/tracks/sentinel-for-terraform-v1"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github.com/hashicorp/field-workshops-terraform/blob/master/docs/slides/multi-cloud/sentinel-for-terraform/Sentinel-for-Terraform-v2.pptx"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play.instruqt.com/hashicorp/tracks/sentinel-for-terraform-v1" TargetMode="External"/><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63.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(v1)</a:t>
            </a:r>
            <a:endParaRPr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Roger Berlind</a:t>
            </a:r>
          </a:p>
          <a:p>
            <a:pPr>
              <a:lnSpc>
                <a:spcPct val="100000"/>
              </a:lnSpc>
              <a:spcBef>
                <a:spcPts val="0"/>
              </a:spcBef>
              <a:defRPr>
                <a:solidFill>
                  <a:schemeClr val="accent1"/>
                </a:solidFill>
              </a:defRPr>
            </a:pPr>
            <a:r>
              <a:rPr lang="en-US" sz="4800" dirty="0">
                <a:solidFill>
                  <a:schemeClr val="bg1"/>
                </a:solidFill>
              </a:rPr>
              <a:t>Sr. Solutions Engineer</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"Manage Policies"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7082582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The example </a:t>
            </a:r>
            <a:r>
              <a:rPr lang="en-US" dirty="0">
                <a:hlinkClick r:id="rId3"/>
              </a:rPr>
              <a:t>common functions</a:t>
            </a:r>
            <a:r>
              <a:rPr lang="en-US" dirty="0"/>
              <a:t> only handle top-level attributes of resources and data sources.</a:t>
            </a:r>
          </a:p>
          <a:p>
            <a:r>
              <a:rPr lang="en-US" dirty="0"/>
              <a:t>If you want to restrict a nested attribute of a resource or data source, you will need to define your own custom validation function.</a:t>
            </a:r>
          </a:p>
          <a:p>
            <a:r>
              <a:rPr lang="en-US" dirty="0"/>
              <a:t>As in our previous example, we recommend calling your validation function before your main rule and evaluating the boolean it returns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Nested attributes in the </a:t>
            </a:r>
            <a:r>
              <a:rPr lang="en-US" dirty="0">
                <a:latin typeface="Courier" pitchFamily="2" charset="0"/>
              </a:rPr>
              <a:t>applied</a:t>
            </a:r>
            <a:r>
              <a:rPr lang="en-US" dirty="0"/>
              <a:t> value of the tfplan import:</a:t>
            </a:r>
          </a:p>
          <a:p>
            <a:pPr lvl="1"/>
            <a:r>
              <a:rPr lang="en-US" dirty="0">
                <a:solidFill>
                  <a:srgbClr val="FF0000"/>
                </a:solidFill>
                <a:latin typeface="Courier" pitchFamily="2" charset="0"/>
              </a:rPr>
              <a:t>r.applied.storage_image_reference[0].publisher</a:t>
            </a:r>
            <a:endParaRPr lang="en-US" dirty="0">
              <a:solidFill>
                <a:srgbClr val="FF0000"/>
              </a:solidFill>
            </a:endParaRPr>
          </a:p>
          <a:p>
            <a:pPr lvl="1"/>
            <a:r>
              <a:rPr lang="en-US" dirty="0">
                <a:solidFill>
                  <a:srgbClr val="FF0000"/>
                </a:solidFill>
                <a:latin typeface="Courier" pitchFamily="2" charset="0"/>
              </a:rPr>
              <a:t>r.applied.boot_disk[0].initialize_params[0].image</a:t>
            </a:r>
          </a:p>
          <a:p>
            <a:r>
              <a:rPr lang="en-US" dirty="0"/>
              <a:t>Note that blocks in Terraform resources are treated by Sentinel as lists of maps even when only one occurrence of the block is allowed.</a:t>
            </a:r>
          </a:p>
          <a:p>
            <a:r>
              <a:rPr lang="en-US" dirty="0"/>
              <a:t>The first index of a Sentinel list is always 0.</a:t>
            </a:r>
          </a:p>
          <a:p>
            <a:r>
              <a:rPr lang="en-US" dirty="0"/>
              <a:t>Nested attributes in the diff value of the tfplan import:</a:t>
            </a:r>
          </a:p>
          <a:p>
            <a:pPr lvl="1"/>
            <a:r>
              <a:rPr lang="en-US" dirty="0">
                <a:solidFill>
                  <a:srgbClr val="FF0000"/>
                </a:solidFill>
                <a:latin typeface="Courier" pitchFamily="2" charset="0"/>
              </a:rPr>
              <a:t>r.diff["storage_image_reference.0.publisher"].computed</a:t>
            </a:r>
          </a:p>
          <a:p>
            <a:pPr lvl="1"/>
            <a:r>
              <a:rPr lang="en-US" dirty="0">
                <a:solidFill>
                  <a:srgbClr val="FF0000"/>
                </a:solidFill>
                <a:latin typeface="Courier" pitchFamily="2" charset="0"/>
              </a:rPr>
              <a:t>r.diff["boot_disk.0.initialize_params.0.image"].computed</a:t>
            </a:r>
          </a:p>
          <a:p>
            <a:r>
              <a:rPr lang="en-US" dirty="0"/>
              <a:t>Count keys in the diff are </a:t>
            </a:r>
            <a:r>
              <a:rPr lang="en-US" dirty="0">
                <a:latin typeface="Courier" pitchFamily="2" charset="0"/>
              </a:rPr>
              <a:t>%</a:t>
            </a:r>
            <a:r>
              <a:rPr lang="en-US" dirty="0"/>
              <a:t> for maps and </a:t>
            </a:r>
            <a:r>
              <a:rPr lang="en-US" dirty="0">
                <a:latin typeface="Courier" pitchFamily="2" charset="0"/>
              </a:rPr>
              <a:t>#</a:t>
            </a:r>
            <a:r>
              <a:rPr lang="en-US" dirty="0"/>
              <a:t> for lists:</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map)</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list)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202287550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531555-44E9-C94F-972E-FDA24936163E}"/>
              </a:ext>
            </a:extLst>
          </p:cNvPr>
          <p:cNvSpPr>
            <a:spLocks noGrp="1"/>
          </p:cNvSpPr>
          <p:nvPr>
            <p:ph type="body" idx="1"/>
          </p:nvPr>
        </p:nvSpPr>
        <p:spPr/>
        <p:txBody>
          <a:bodyPr>
            <a:normAutofit lnSpcReduction="10000"/>
          </a:bodyPr>
          <a:lstStyle/>
          <a:p>
            <a:r>
              <a:rPr lang="en-US" dirty="0"/>
              <a:t>Our sample policy restricted the attribute of a resource.</a:t>
            </a:r>
          </a:p>
          <a:p>
            <a:r>
              <a:rPr lang="en-US" dirty="0"/>
              <a:t>Restricting the attribute of a data source is quite similar.</a:t>
            </a:r>
          </a:p>
          <a:p>
            <a:r>
              <a:rPr lang="en-US" dirty="0"/>
              <a:t>However, it is important to keep in mind that Terraform evaluates data sources at different times:</a:t>
            </a:r>
          </a:p>
          <a:p>
            <a:pPr lvl="1"/>
            <a:r>
              <a:rPr lang="en-US" dirty="0"/>
              <a:t>If a data source does not reference any computed values, it is evaluated during the refresh call in the plan step of the run.</a:t>
            </a:r>
          </a:p>
          <a:p>
            <a:pPr lvl="1"/>
            <a:r>
              <a:rPr lang="en-US" dirty="0"/>
              <a:t>If a data source does reference any computed values, it is evaluated during the apply step of the run.</a:t>
            </a:r>
          </a:p>
          <a:p>
            <a:r>
              <a:rPr lang="en-US" dirty="0"/>
              <a:t>In the first case, the information will be in the tfstate import.</a:t>
            </a:r>
          </a:p>
          <a:p>
            <a:r>
              <a:rPr lang="en-US" dirty="0"/>
              <a:t>In the second case, the information will be in the tfplan import.</a:t>
            </a:r>
          </a:p>
          <a:p>
            <a:r>
              <a:rPr lang="en-US" dirty="0"/>
              <a:t>In either case, some information will be in the tfconfig import.</a:t>
            </a:r>
          </a:p>
        </p:txBody>
      </p:sp>
      <p:sp>
        <p:nvSpPr>
          <p:cNvPr id="3" name="Title 2">
            <a:extLst>
              <a:ext uri="{FF2B5EF4-FFF2-40B4-BE49-F238E27FC236}">
                <a16:creationId xmlns:a16="http://schemas.microsoft.com/office/drawing/2014/main" id="{6ADA7EED-5532-3744-B786-8309FC3634B8}"/>
              </a:ext>
            </a:extLst>
          </p:cNvPr>
          <p:cNvSpPr>
            <a:spLocks noGrp="1"/>
          </p:cNvSpPr>
          <p:nvPr>
            <p:ph type="title"/>
          </p:nvPr>
        </p:nvSpPr>
        <p:spPr/>
        <p:txBody>
          <a:bodyPr/>
          <a:lstStyle/>
          <a:p>
            <a:r>
              <a:rPr lang="en-US" dirty="0"/>
              <a:t>Working with Data Sources</a:t>
            </a:r>
          </a:p>
        </p:txBody>
      </p:sp>
    </p:spTree>
    <p:extLst>
      <p:ext uri="{BB962C8B-B14F-4D97-AF65-F5344CB8AC3E}">
        <p14:creationId xmlns:p14="http://schemas.microsoft.com/office/powerpoint/2010/main" val="2171477949"/>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fontScale="92500" lnSpcReduction="20000"/>
          </a:bodyPr>
          <a:lstStyle/>
          <a:p>
            <a:r>
              <a:rPr lang="en-US" dirty="0"/>
              <a:t>The applied value of a resource in the tfplan import combines the current state of the resource prior to a run with the changes being made by the plan (the resource's "diff") to generate a predicted representation of what the resource's state will be after the apply.</a:t>
            </a:r>
          </a:p>
          <a:p>
            <a:r>
              <a:rPr lang="en-US" dirty="0"/>
              <a:t>So, most of what you might want to learn about the current state of a workspace is already exposed through the tfplan import.</a:t>
            </a:r>
          </a:p>
          <a:p>
            <a:r>
              <a:rPr lang="en-US" dirty="0"/>
              <a:t>However, the tfstate import does expose the depends_on, tainted, and id values of each resource and data source.</a:t>
            </a:r>
          </a:p>
          <a:p>
            <a:r>
              <a:rPr lang="en-US" dirty="0"/>
              <a:t>It also exposes the values of outputs.</a:t>
            </a:r>
          </a:p>
          <a:p>
            <a:r>
              <a:rPr lang="en-US" dirty="0"/>
              <a:t>The tfstate import uses the </a:t>
            </a:r>
            <a:r>
              <a:rPr lang="en-US" b="1" dirty="0"/>
              <a:t>attr</a:t>
            </a:r>
            <a:r>
              <a:rPr lang="en-US" dirty="0"/>
              <a:t> value instead of the </a:t>
            </a:r>
            <a:r>
              <a:rPr lang="en-US" b="1" dirty="0"/>
              <a:t>applied</a:t>
            </a:r>
            <a:r>
              <a:rPr lang="en-US" dirty="0"/>
              <a:t> value for resources and data sources.</a:t>
            </a:r>
          </a:p>
          <a:p>
            <a:r>
              <a:rPr lang="en-US" dirty="0"/>
              <a:t>Finally, as mentioned in the previous slide, the tfstate import can be used to evaluate data sources that do not use computed values.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tfstate Import</a:t>
            </a:r>
          </a:p>
        </p:txBody>
      </p:sp>
    </p:spTree>
    <p:extLst>
      <p:ext uri="{BB962C8B-B14F-4D97-AF65-F5344CB8AC3E}">
        <p14:creationId xmlns:p14="http://schemas.microsoft.com/office/powerpoint/2010/main" val="138677997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lnSpcReduction="10000"/>
          </a:bodyPr>
          <a:lstStyle/>
          <a:p>
            <a:r>
              <a:rPr lang="en-US" dirty="0"/>
              <a:t>Some Sentinel policies need to restrict things that are only available in the </a:t>
            </a:r>
            <a:r>
              <a:rPr lang="en-US" b="1" dirty="0"/>
              <a:t>tfconfig</a:t>
            </a:r>
            <a:r>
              <a:rPr lang="en-US" dirty="0"/>
              <a:t> import.</a:t>
            </a:r>
          </a:p>
          <a:p>
            <a:pPr lvl="1"/>
            <a:r>
              <a:rPr lang="en-US" dirty="0"/>
              <a:t>Providers and Provisioners,</a:t>
            </a:r>
          </a:p>
          <a:p>
            <a:pPr lvl="1"/>
            <a:r>
              <a:rPr lang="en-US" dirty="0"/>
              <a:t>Module Sources and Versions</a:t>
            </a:r>
          </a:p>
          <a:p>
            <a:pPr lvl="1"/>
            <a:r>
              <a:rPr lang="en-US" dirty="0"/>
              <a:t>Metadata for Variables and Outputs</a:t>
            </a:r>
          </a:p>
          <a:p>
            <a:r>
              <a:rPr lang="en-US" dirty="0"/>
              <a:t>The tfconfig import can also be used to introspect the actual code contained in a Terraform configuration.</a:t>
            </a:r>
          </a:p>
          <a:p>
            <a:pPr lvl="1"/>
            <a:r>
              <a:rPr lang="en-US" dirty="0"/>
              <a:t>This allows attributes of different resources to be compared even if they are computed.</a:t>
            </a:r>
          </a:p>
          <a:p>
            <a:pPr lvl="1"/>
            <a:r>
              <a:rPr lang="en-US" dirty="0"/>
              <a:t>This can also be useful for enforcing Terraform code conventions.</a:t>
            </a:r>
          </a:p>
          <a:p>
            <a:r>
              <a:rPr lang="en-US" dirty="0"/>
              <a:t>The tfconfig import uses the </a:t>
            </a:r>
            <a:r>
              <a:rPr lang="en-US" b="1" dirty="0"/>
              <a:t>config</a:t>
            </a:r>
            <a:r>
              <a:rPr lang="en-US" dirty="0"/>
              <a:t> and </a:t>
            </a:r>
            <a:r>
              <a:rPr lang="en-US" b="1" dirty="0"/>
              <a:t>references</a:t>
            </a:r>
            <a:r>
              <a:rPr lang="en-US" dirty="0"/>
              <a:t> values instead of the </a:t>
            </a:r>
            <a:r>
              <a:rPr lang="en-US" b="1" dirty="0"/>
              <a:t>applied</a:t>
            </a:r>
            <a:r>
              <a:rPr lang="en-US" dirty="0"/>
              <a:t> value for resources and data sources.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tfconfig Import</a:t>
            </a:r>
          </a:p>
        </p:txBody>
      </p:sp>
    </p:spTree>
    <p:extLst>
      <p:ext uri="{BB962C8B-B14F-4D97-AF65-F5344CB8AC3E}">
        <p14:creationId xmlns:p14="http://schemas.microsoft.com/office/powerpoint/2010/main" val="32108180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r>
              <a:rPr lang="en-US" dirty="0"/>
              <a:t>Additional use cases will likely be addressed as the tfrun import is expanded.</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t>Currently, the http import only supports the HTTP GET operation against API endpoints that return JSON documents.</a:t>
            </a:r>
          </a:p>
          <a:p>
            <a:r>
              <a:rPr lang="en-US" dirty="0"/>
              <a:t>In the future, it might also support API endpoints that return XML.</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4"/>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Write More Policies</a:t>
            </a:r>
          </a:p>
        </p:txBody>
      </p:sp>
    </p:spTree>
    <p:extLst>
      <p:ext uri="{BB962C8B-B14F-4D97-AF65-F5344CB8AC3E}">
        <p14:creationId xmlns:p14="http://schemas.microsoft.com/office/powerpoint/2010/main" val="94614582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t>Exercise 1: Restrict Vault authentication methods.</a:t>
            </a:r>
          </a:p>
          <a:p>
            <a:pPr lvl="1"/>
            <a:r>
              <a:rPr lang="en-US" dirty="0">
                <a:solidFill>
                  <a:srgbClr val="FF0000"/>
                </a:solidFill>
              </a:rPr>
              <a:t>Exercise 2: Restrict AWS IAM access keys.</a:t>
            </a:r>
          </a:p>
          <a:p>
            <a:pPr lvl="1"/>
            <a:r>
              <a:rPr lang="en-US" dirty="0">
                <a:solidFill>
                  <a:srgbClr val="FF0000"/>
                </a:solidFill>
              </a:rPr>
              <a:t>Exercise 3: Restrict domains of AWS CM (ACM) certificates.</a:t>
            </a:r>
          </a:p>
          <a:p>
            <a:pPr lvl="1"/>
            <a:r>
              <a:rPr lang="en-US" dirty="0">
                <a:solidFill>
                  <a:srgbClr val="FF0000"/>
                </a:solidFill>
              </a:rPr>
              <a:t>Exercise 4: Restrict images used by GCP compute instances.</a:t>
            </a:r>
          </a:p>
          <a:p>
            <a:pPr lvl="1"/>
            <a:r>
              <a:rPr lang="en-US" dirty="0">
                <a:solidFill>
                  <a:srgbClr val="FF0000"/>
                </a:solidFill>
              </a:rPr>
              <a:t>Exercise 5: Only allow modules from a Private Module Registry.</a:t>
            </a:r>
          </a:p>
          <a:p>
            <a:pPr lvl="1"/>
            <a:r>
              <a:rPr lang="en-US" dirty="0">
                <a:solidFill>
                  <a:srgbClr val="FF0000"/>
                </a:solidFill>
              </a:rPr>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Write More Policies</a:t>
            </a:r>
          </a:p>
        </p:txBody>
      </p:sp>
    </p:spTree>
    <p:extLst>
      <p:ext uri="{BB962C8B-B14F-4D97-AF65-F5344CB8AC3E}">
        <p14:creationId xmlns:p14="http://schemas.microsoft.com/office/powerpoint/2010/main" val="396279612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343239899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four Terraform Sentinel imports:</a:t>
            </a:r>
          </a:p>
          <a:p>
            <a:pPr lvl="1"/>
            <a:r>
              <a:rPr lang="en-US" dirty="0"/>
              <a:t>Policies can use the </a:t>
            </a:r>
            <a:r>
              <a:rPr lang="en-US" b="1" dirty="0"/>
              <a:t>tfplan </a:t>
            </a:r>
            <a:r>
              <a:rPr lang="en-US" dirty="0"/>
              <a:t>import to restrict specific attributes of specific resources and data sources in the current Terraform plan.</a:t>
            </a:r>
          </a:p>
          <a:p>
            <a:pPr lvl="1"/>
            <a:r>
              <a:rPr lang="en-US" dirty="0"/>
              <a:t>Policies can use the </a:t>
            </a:r>
            <a:r>
              <a:rPr lang="en-US" b="1" dirty="0"/>
              <a:t>tfconfig </a:t>
            </a:r>
            <a:r>
              <a:rPr lang="en-US" dirty="0"/>
              <a:t>import to restrict the configuration of Terraform modules, variables, resources, data sources, providers, provisioners, and outputs.</a:t>
            </a:r>
          </a:p>
          <a:p>
            <a:pPr lvl="1"/>
            <a:r>
              <a:rPr lang="en-US" dirty="0"/>
              <a:t>Policies can use the </a:t>
            </a:r>
            <a:r>
              <a:rPr lang="en-US" b="1" dirty="0"/>
              <a:t>tfstate </a:t>
            </a:r>
            <a:r>
              <a:rPr lang="en-US" dirty="0"/>
              <a:t>import to check whether previously provisioned resources or data sources have attribute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68198355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85571209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31375898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a:t>You will find solutions to Exercises 1-5 and the Extra Credit challenge here:</a:t>
            </a:r>
          </a:p>
          <a:p>
            <a:pPr marL="22225" indent="0">
              <a:buNone/>
            </a:pPr>
            <a:r>
              <a:rPr lang="en-US" sz="4000">
                <a:hlinkClick r:id="rId2"/>
              </a:rPr>
              <a:t>https://github.com/rberlind/sentinel-training-solution/tree/v1/sentinel-policies</a:t>
            </a:r>
            <a:endParaRPr lang="en-US" sz="4000"/>
          </a:p>
          <a:p>
            <a:pPr marL="22225" indent="0">
              <a:buNone/>
            </a:pPr>
            <a:r>
              <a:rPr lang="en-US"/>
              <a:t>Please refrain from looking at them until you've tried to solve the challenges on your own.</a:t>
            </a:r>
          </a:p>
          <a:p>
            <a:r>
              <a:rPr lang="en-US"/>
              <a:t>You won't learn as much by copying and pasting from the solutions as you will by reading relevant links and trying to complete the policies on your own.</a:t>
            </a:r>
          </a:p>
          <a:p>
            <a:r>
              <a:rPr lang="en-US"/>
              <a:t>Don't forget that clicking the Check button will give you hints.</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lstStyle/>
          <a:p>
            <a:r>
              <a:rPr lang="en-US" dirty="0"/>
              <a:t>Continually check infrastructure to validate compliance</a:t>
            </a:r>
          </a:p>
          <a:p>
            <a:pPr lvl="1"/>
            <a:r>
              <a:rPr lang="en-US" dirty="0"/>
              <a:t>But policies that use the tfstate import could be triggered periodically to do this.</a:t>
            </a:r>
          </a:p>
          <a:p>
            <a:r>
              <a:rPr lang="en-US" dirty="0"/>
              <a:t>Remove existing resources that violate policies</a:t>
            </a:r>
          </a:p>
          <a:p>
            <a:r>
              <a:rPr lang="en-US" dirty="0"/>
              <a:t>Ensure that resource attributes are actually valid</a:t>
            </a:r>
          </a:p>
          <a:p>
            <a:pPr lvl="1"/>
            <a:r>
              <a:rPr lang="en-US" dirty="0"/>
              <a:t>For instance, Sentinel can validate that a KMS key is specified for an S3 bucket, but not that it is a valid key.</a:t>
            </a:r>
          </a:p>
          <a:p>
            <a:pPr lvl="1"/>
            <a:r>
              <a:rPr lang="en-US" dirty="0"/>
              <a:t>However, Terraform checks attribute validity when applying plans.</a:t>
            </a:r>
          </a:p>
          <a:p>
            <a:r>
              <a:rPr lang="en-US" dirty="0"/>
              <a:t>Analyze the executable contents of VMs and containers</a:t>
            </a:r>
          </a:p>
          <a:p>
            <a:r>
              <a:rPr lang="en-US" dirty="0"/>
              <a:t>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13672060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29913350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21233343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6025236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Terraform</a:t>
            </a:r>
            <a:r>
              <a:rPr lang="en-US" b="1" dirty="0"/>
              <a:t> </a:t>
            </a:r>
            <a:r>
              <a:rPr lang="en-US" dirty="0"/>
              <a:t>adds some additional </a:t>
            </a:r>
            <a:r>
              <a:rPr lang="en-US" b="1" dirty="0"/>
              <a:t>Sentinel Imports</a:t>
            </a:r>
            <a:r>
              <a:rPr lang="en-US" dirty="0"/>
              <a:t>:</a:t>
            </a:r>
          </a:p>
          <a:p>
            <a:pPr lvl="1"/>
            <a:r>
              <a:rPr lang="en-US" dirty="0"/>
              <a:t>The </a:t>
            </a:r>
            <a:r>
              <a:rPr lang="en-US" b="1" dirty="0"/>
              <a:t>tfplan</a:t>
            </a:r>
            <a:r>
              <a:rPr lang="en-US" dirty="0"/>
              <a:t> gives data generated from Terraform plans.</a:t>
            </a:r>
          </a:p>
          <a:p>
            <a:pPr lvl="2"/>
            <a:r>
              <a:rPr lang="en-US" dirty="0">
                <a:hlinkClick r:id="rId3"/>
              </a:rPr>
              <a:t>https://www.terraform.io/docs/enterprise/sentinel/import/tfplan.html</a:t>
            </a:r>
            <a:r>
              <a:rPr lang="en-US" dirty="0"/>
              <a:t> </a:t>
            </a:r>
          </a:p>
          <a:p>
            <a:pPr lvl="1"/>
            <a:r>
              <a:rPr lang="en-US" dirty="0"/>
              <a:t>The </a:t>
            </a:r>
            <a:r>
              <a:rPr lang="en-US" b="1" dirty="0"/>
              <a:t>tfconfig</a:t>
            </a:r>
            <a:r>
              <a:rPr lang="en-US" dirty="0"/>
              <a:t> import gives data about the Terraform configuration.</a:t>
            </a:r>
          </a:p>
          <a:p>
            <a:pPr lvl="2"/>
            <a:r>
              <a:rPr lang="en-US" dirty="0">
                <a:hlinkClick r:id="rId4"/>
              </a:rPr>
              <a:t>https://www.terraform.io/docs/enterprise/sentinel/import/tfconfig.html</a:t>
            </a:r>
            <a:r>
              <a:rPr lang="en-US" dirty="0"/>
              <a:t> </a:t>
            </a:r>
          </a:p>
          <a:p>
            <a:pPr lvl="1"/>
            <a:r>
              <a:rPr lang="en-US" dirty="0"/>
              <a:t>The </a:t>
            </a:r>
            <a:r>
              <a:rPr lang="en-US" b="1" dirty="0"/>
              <a:t>tfstate</a:t>
            </a:r>
            <a:r>
              <a:rPr lang="en-US" dirty="0"/>
              <a:t> import gives data about the current state of a workspace. </a:t>
            </a:r>
          </a:p>
          <a:p>
            <a:pPr lvl="2"/>
            <a:r>
              <a:rPr lang="en-US" dirty="0">
                <a:hlinkClick r:id="rId5"/>
              </a:rPr>
              <a:t>https://www.terraform.io/docs/enterprise/sentinel/import/tfstate.html</a:t>
            </a:r>
            <a:endParaRPr lang="en-US" dirty="0"/>
          </a:p>
          <a:p>
            <a:pPr lvl="1"/>
            <a:r>
              <a:rPr lang="en-US" dirty="0"/>
              <a:t>The </a:t>
            </a:r>
            <a:r>
              <a:rPr lang="en-US" b="1" dirty="0"/>
              <a:t>tfrun</a:t>
            </a:r>
            <a:r>
              <a:rPr lang="en-US" dirty="0"/>
              <a:t> import provides metadata for Terraform runs and their workspaces as well as cost estimate data.</a:t>
            </a:r>
          </a:p>
          <a:p>
            <a:pPr lvl="2"/>
            <a:r>
              <a:rPr lang="en-US" dirty="0">
                <a:hlinkClick r:id="rId6"/>
              </a:rPr>
              <a:t>https://www.terraform.io/docs/cloud/sentinel/import/tfrun.html</a:t>
            </a:r>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2906013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 Import's Namespace</a:t>
            </a:r>
          </a:p>
        </p:txBody>
      </p:sp>
      <p:pic>
        <p:nvPicPr>
          <p:cNvPr id="7" name="Picture 6">
            <a:extLst>
              <a:ext uri="{FF2B5EF4-FFF2-40B4-BE49-F238E27FC236}">
                <a16:creationId xmlns:a16="http://schemas.microsoft.com/office/drawing/2014/main" id="{4FA9749A-4A36-C744-A3AF-0AF98B791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127" y="2562512"/>
            <a:ext cx="15877746" cy="10369915"/>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Example of tfplan Resource Data (1)</a:t>
            </a:r>
          </a:p>
        </p:txBody>
      </p:sp>
    </p:spTree>
    <p:extLst>
      <p:ext uri="{BB962C8B-B14F-4D97-AF65-F5344CB8AC3E}">
        <p14:creationId xmlns:p14="http://schemas.microsoft.com/office/powerpoint/2010/main" val="41713477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dirty="0"/>
              <a:t>Sentinel in Terraform Cloud (TFC) and Terraform Enterprise (TFE)</a:t>
            </a:r>
          </a:p>
          <a:p>
            <a:r>
              <a:rPr lang="en-US" dirty="0"/>
              <a:t>The Sentinel Language</a:t>
            </a:r>
          </a:p>
          <a:p>
            <a:r>
              <a:rPr lang="en-US" dirty="0"/>
              <a:t>Workshop Challenges: Using the Sentinel CLI and Running a Policy</a:t>
            </a:r>
          </a:p>
          <a:p>
            <a:r>
              <a:rPr lang="en-US" dirty="0"/>
              <a:t>Writing Sentinel Policies and Testing them with the Sentinel CLI</a:t>
            </a:r>
          </a:p>
          <a:p>
            <a:r>
              <a:rPr lang="en-US" dirty="0"/>
              <a:t>Workshop Challenge: Write Your First Policy</a:t>
            </a:r>
          </a:p>
          <a:p>
            <a:r>
              <a:rPr lang="en-US" dirty="0"/>
              <a:t>Using Sentinel in Terraform Cloud</a:t>
            </a:r>
          </a:p>
          <a:p>
            <a:r>
              <a:rPr lang="en-US" dirty="0"/>
              <a:t>Advanced Techniques</a:t>
            </a:r>
          </a:p>
          <a:p>
            <a:r>
              <a:rPr lang="en-US" dirty="0"/>
              <a:t>Workshop Challenges: Write More Policies</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The resource instances created by this code will appear in the tfplan import like this:</a:t>
            </a:r>
          </a:p>
          <a:p>
            <a:pPr marL="22225" indent="0">
              <a:buNone/>
            </a:pPr>
            <a:r>
              <a:rPr lang="en-US" sz="4000" dirty="0">
                <a:latin typeface="Courier" pitchFamily="2" charset="0"/>
              </a:rPr>
              <a:t>"resources": {</a:t>
            </a:r>
          </a:p>
          <a:p>
            <a:pPr marL="22225" indent="0">
              <a:buNone/>
            </a:pPr>
            <a:r>
              <a:rPr lang="en-US" sz="4000" dirty="0">
                <a:latin typeface="Courier" pitchFamily="2" charset="0"/>
              </a:rPr>
              <a:t>  "aws_instance": {</a:t>
            </a:r>
          </a:p>
          <a:p>
            <a:pPr marL="22225" indent="0">
              <a:buNone/>
            </a:pPr>
            <a:r>
              <a:rPr lang="en-US" sz="4000" dirty="0">
                <a:latin typeface="Courier" pitchFamily="2" charset="0"/>
              </a:rPr>
              <a:t>    "ubuntu": {</a:t>
            </a:r>
          </a:p>
          <a:p>
            <a:pPr marL="22225" indent="0">
              <a:buNone/>
            </a:pPr>
            <a:r>
              <a:rPr lang="en-US" sz="4000" dirty="0">
                <a:latin typeface="Courier" pitchFamily="2" charset="0"/>
              </a:rPr>
              <a:t>      0: { "applied": {}, },</a:t>
            </a:r>
          </a:p>
          <a:p>
            <a:pPr marL="22225" indent="0">
              <a:buNone/>
            </a:pPr>
            <a:r>
              <a:rPr lang="en-US" sz="4000" dirty="0">
                <a:latin typeface="Courier" pitchFamily="2" charset="0"/>
              </a:rPr>
              <a:t>      1: { "applied": {}, },</a:t>
            </a:r>
          </a:p>
          <a:p>
            <a:pPr marL="22225" indent="0">
              <a:buNone/>
            </a:pPr>
            <a:r>
              <a:rPr lang="en-US" sz="4000" dirty="0">
                <a:latin typeface="Courier" pitchFamily="2" charset="0"/>
              </a:rPr>
              <a:t>    },</a:t>
            </a:r>
          </a:p>
          <a:p>
            <a:pPr marL="22225" indent="0">
              <a:buNone/>
            </a:pPr>
            <a:r>
              <a:rPr lang="en-US" sz="4000" dirty="0">
                <a:latin typeface="Courier" pitchFamily="2" charset="0"/>
              </a:rPr>
              <a:t>  },</a:t>
            </a:r>
          </a:p>
          <a:p>
            <a:pPr marL="22225" indent="0">
              <a:buNone/>
            </a:pPr>
            <a:r>
              <a:rPr lang="en-US" sz="3600" dirty="0">
                <a:latin typeface="Courier" pitchFamily="2" charset="0"/>
              </a:rPr>
              <a:t>}</a:t>
            </a:r>
          </a:p>
          <a:p>
            <a:r>
              <a:rPr lang="en-US" sz="4400" dirty="0">
                <a:latin typeface="Verdana" panose="020B0604030504040204" pitchFamily="34" charset="0"/>
                <a:ea typeface="Verdana" panose="020B0604030504040204" pitchFamily="34" charset="0"/>
                <a:cs typeface="Verdana" panose="020B0604030504040204" pitchFamily="34" charset="0"/>
              </a:rPr>
              <a:t>The data for resources is organized in 3 layers: type, name, number.</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Example of tfplan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 Import's Namespace</a:t>
            </a:r>
          </a:p>
        </p:txBody>
      </p:sp>
      <p:pic>
        <p:nvPicPr>
          <p:cNvPr id="3" name="Picture 2">
            <a:extLst>
              <a:ext uri="{FF2B5EF4-FFF2-40B4-BE49-F238E27FC236}">
                <a16:creationId xmlns:a16="http://schemas.microsoft.com/office/drawing/2014/main" id="{26B8F553-CBA9-A040-872A-70BE90E4E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31391"/>
            <a:ext cx="13118896" cy="10541624"/>
          </a:xfrm>
          <a:prstGeom prst="rect">
            <a:avLst/>
          </a:prstGeom>
        </p:spPr>
      </p:pic>
    </p:spTree>
    <p:extLst>
      <p:ext uri="{BB962C8B-B14F-4D97-AF65-F5344CB8AC3E}">
        <p14:creationId xmlns:p14="http://schemas.microsoft.com/office/powerpoint/2010/main" val="131866279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The evaluation of data sources that reference computed values is delayed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 import is often more useful than the tfplan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 Import</a:t>
            </a:r>
          </a:p>
        </p:txBody>
      </p:sp>
    </p:spTree>
    <p:extLst>
      <p:ext uri="{BB962C8B-B14F-4D97-AF65-F5344CB8AC3E}">
        <p14:creationId xmlns:p14="http://schemas.microsoft.com/office/powerpoint/2010/main" val="42467583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 Import's Namespace</a:t>
            </a:r>
          </a:p>
        </p:txBody>
      </p:sp>
      <p:pic>
        <p:nvPicPr>
          <p:cNvPr id="5" name="Picture 4">
            <a:extLst>
              <a:ext uri="{FF2B5EF4-FFF2-40B4-BE49-F238E27FC236}">
                <a16:creationId xmlns:a16="http://schemas.microsoft.com/office/drawing/2014/main" id="{4454EC91-8732-B04E-8380-1AB226FE5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8" y="2069547"/>
            <a:ext cx="10804215" cy="9696090"/>
          </a:xfrm>
          <a:prstGeom prst="rect">
            <a:avLst/>
          </a:prstGeom>
        </p:spPr>
      </p:pic>
      <p:pic>
        <p:nvPicPr>
          <p:cNvPr id="7" name="Picture 6">
            <a:extLst>
              <a:ext uri="{FF2B5EF4-FFF2-40B4-BE49-F238E27FC236}">
                <a16:creationId xmlns:a16="http://schemas.microsoft.com/office/drawing/2014/main" id="{F70E2CB1-95B8-8940-A4CC-0B6358871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5297" y="2069547"/>
            <a:ext cx="11239475" cy="9696090"/>
          </a:xfrm>
          <a:prstGeom prst="rect">
            <a:avLst/>
          </a:prstGeom>
        </p:spPr>
      </p:pic>
    </p:spTree>
    <p:extLst>
      <p:ext uri="{BB962C8B-B14F-4D97-AF65-F5344CB8AC3E}">
        <p14:creationId xmlns:p14="http://schemas.microsoft.com/office/powerpoint/2010/main" val="15020233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tfconfig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it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 Import</a:t>
            </a:r>
          </a:p>
        </p:txBody>
      </p:sp>
    </p:spTree>
    <p:extLst>
      <p:ext uri="{BB962C8B-B14F-4D97-AF65-F5344CB8AC3E}">
        <p14:creationId xmlns:p14="http://schemas.microsoft.com/office/powerpoint/2010/main" val="20596260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Import's Namespace</a:t>
            </a:r>
          </a:p>
        </p:txBody>
      </p:sp>
      <p:pic>
        <p:nvPicPr>
          <p:cNvPr id="3" name="Picture 2">
            <a:extLst>
              <a:ext uri="{FF2B5EF4-FFF2-40B4-BE49-F238E27FC236}">
                <a16:creationId xmlns:a16="http://schemas.microsoft.com/office/drawing/2014/main" id="{3BB956FA-D665-BC4D-B195-013723E4E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6327"/>
            <a:ext cx="19986948" cy="10766100"/>
          </a:xfrm>
          <a:prstGeom prst="rect">
            <a:avLst/>
          </a:prstGeom>
        </p:spPr>
      </p:pic>
    </p:spTree>
    <p:extLst>
      <p:ext uri="{BB962C8B-B14F-4D97-AF65-F5344CB8AC3E}">
        <p14:creationId xmlns:p14="http://schemas.microsoft.com/office/powerpoint/2010/main" val="309759613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r>
              <a:rPr lang="en-US" dirty="0">
                <a:latin typeface="Verdana" panose="020B0604030504040204" pitchFamily="34" charset="0"/>
                <a:ea typeface="Verdana" panose="020B0604030504040204" pitchFamily="34" charset="0"/>
                <a:cs typeface="Verdana" panose="020B0604030504040204" pitchFamily="34" charset="0"/>
              </a:rPr>
              <a:t>Using the workspace name or description allows selective checking of policies against different workspaces. But only if control over their naming is exercised.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25796630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381888873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lnSpcReduction="10000"/>
          </a:bodyPr>
          <a:lstStyle/>
          <a:p>
            <a:r>
              <a:rPr lang="en-US" dirty="0"/>
              <a:t>Main Sentinel Docs:</a:t>
            </a:r>
          </a:p>
          <a:p>
            <a:pPr lvl="1"/>
            <a:r>
              <a:rPr lang="en-US" u="sng" dirty="0">
                <a:hlinkClick r:id="rId3"/>
              </a:rPr>
              <a:t>https://docs.hashicorp.com/sentinel</a:t>
            </a:r>
            <a:endParaRPr lang="en-US" dirty="0"/>
          </a:p>
          <a:p>
            <a:r>
              <a:rPr lang="en-US" dirty="0"/>
              <a:t>Terraform Enterprise Sentinel Docs:</a:t>
            </a:r>
          </a:p>
          <a:p>
            <a:pPr lvl="1"/>
            <a:r>
              <a:rPr lang="en-US" u="sng" dirty="0">
                <a:hlinkClick r:id="rId4"/>
              </a:rPr>
              <a:t>https://www.terraform.io/docs/enterprise/sentinel/index.html</a:t>
            </a:r>
            <a:endParaRPr lang="en-US" dirty="0"/>
          </a:p>
          <a:p>
            <a:r>
              <a:rPr lang="en-US" dirty="0"/>
              <a:t>GitHub Repository with Sample TFE Policies for AWS, Azure, GCP, and VMware:</a:t>
            </a:r>
          </a:p>
          <a:p>
            <a:pPr lvl="1"/>
            <a:r>
              <a:rPr lang="en-US" u="sng" dirty="0">
                <a:hlinkClick r:id="rId5"/>
              </a:rPr>
              <a:t>https://github.com/hashicorp/terraform-guides/tree/master/governance/second-generation</a:t>
            </a:r>
            <a:endParaRPr lang="en-US" u="sng" dirty="0"/>
          </a:p>
          <a:p>
            <a:r>
              <a:rPr lang="en-US" dirty="0"/>
              <a:t>Guide to Writing and Testing Sentinel Policies in Terraform:</a:t>
            </a:r>
          </a:p>
          <a:p>
            <a:pPr lvl="1"/>
            <a:r>
              <a:rPr lang="en-US" dirty="0">
                <a:hlinkClick r:id="rId6"/>
              </a:rPr>
              <a:t>https://www.hashicorp.com/resources/writing-and-testing-sentinel-policies-for-terraform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2914700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p:txBody>
          <a:bodyPr anchor="ctr"/>
          <a:lstStyle/>
          <a:p>
            <a:r>
              <a:rPr lang="en-US" dirty="0"/>
              <a:t>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BA2B1-4B1F-964A-94B5-3D9392BA6114}"/>
              </a:ext>
            </a:extLst>
          </p:cNvPr>
          <p:cNvSpPr>
            <a:spLocks noGrp="1"/>
          </p:cNvSpPr>
          <p:nvPr>
            <p:ph type="body" idx="1"/>
          </p:nvPr>
        </p:nvSpPr>
        <p:spPr/>
        <p:txBody>
          <a:bodyPr/>
          <a:lstStyle/>
          <a:p>
            <a:r>
              <a:rPr lang="en-US"/>
              <a:t>There are two versions of the Sentinel for Terraform workshop:</a:t>
            </a:r>
          </a:p>
          <a:p>
            <a:pPr lvl="1"/>
            <a:r>
              <a:rPr lang="en-US"/>
              <a:t>This version, </a:t>
            </a:r>
            <a:r>
              <a:rPr lang="en-US" b="1"/>
              <a:t>v1</a:t>
            </a:r>
            <a:r>
              <a:rPr lang="en-US"/>
              <a:t>, uses the older v1 versions of the Terraform Sentinel imports tfplan, tfstate, and tfconfig, which can be used with both Terraform 0.11 and 0.12.</a:t>
            </a:r>
          </a:p>
          <a:p>
            <a:pPr lvl="1"/>
            <a:r>
              <a:rPr lang="en-US"/>
              <a:t>A newer version, </a:t>
            </a:r>
            <a:r>
              <a:rPr lang="en-US" b="1"/>
              <a:t>v2</a:t>
            </a:r>
            <a:r>
              <a:rPr lang="en-US"/>
              <a:t>, uses the newer v2 versions of those imports which can only be used with Terraform 0.12 and higher.</a:t>
            </a:r>
          </a:p>
          <a:p>
            <a:r>
              <a:rPr lang="en-US"/>
              <a:t>Use the v1 versions of the slides and </a:t>
            </a:r>
            <a:r>
              <a:rPr lang="en-US">
                <a:hlinkClick r:id="rId3"/>
              </a:rPr>
              <a:t>Instruqt track</a:t>
            </a:r>
            <a:r>
              <a:rPr lang="en-US"/>
              <a:t> if you are still using Terraform 0.11 or are not yet ready to adopt the new v2 imports.</a:t>
            </a:r>
          </a:p>
          <a:p>
            <a:r>
              <a:rPr lang="en-US"/>
              <a:t>Otherwise, use the v2 versions of the </a:t>
            </a:r>
            <a:r>
              <a:rPr lang="en-US">
                <a:hlinkClick r:id="rId4"/>
              </a:rPr>
              <a:t>slides</a:t>
            </a:r>
            <a:r>
              <a:rPr lang="en-US"/>
              <a:t> and </a:t>
            </a:r>
            <a:r>
              <a:rPr lang="en-US">
                <a:hlinkClick r:id="rId5"/>
              </a:rPr>
              <a:t>Instruqt track</a:t>
            </a:r>
            <a:r>
              <a:rPr lang="en-US"/>
              <a:t>.</a:t>
            </a:r>
          </a:p>
        </p:txBody>
      </p:sp>
      <p:sp>
        <p:nvSpPr>
          <p:cNvPr id="3" name="Title 2">
            <a:extLst>
              <a:ext uri="{FF2B5EF4-FFF2-40B4-BE49-F238E27FC236}">
                <a16:creationId xmlns:a16="http://schemas.microsoft.com/office/drawing/2014/main" id="{992047EC-478A-6E4D-9702-A891C793A693}"/>
              </a:ext>
            </a:extLst>
          </p:cNvPr>
          <p:cNvSpPr>
            <a:spLocks noGrp="1"/>
          </p:cNvSpPr>
          <p:nvPr>
            <p:ph type="title"/>
          </p:nvPr>
        </p:nvSpPr>
        <p:spPr/>
        <p:txBody>
          <a:bodyPr/>
          <a:lstStyle/>
          <a:p>
            <a:r>
              <a:rPr lang="en-US"/>
              <a:t>Versions of this Workshop</a:t>
            </a:r>
          </a:p>
        </p:txBody>
      </p:sp>
    </p:spTree>
    <p:extLst>
      <p:ext uri="{BB962C8B-B14F-4D97-AF65-F5344CB8AC3E}">
        <p14:creationId xmlns:p14="http://schemas.microsoft.com/office/powerpoint/2010/main" val="7209265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simple and compound boolean expressions and can call functions that return boolean values.</a:t>
            </a:r>
          </a:p>
          <a:p>
            <a:r>
              <a:rPr lang="en-US" b="1" dirty="0"/>
              <a:t>Main Rule:</a:t>
            </a:r>
            <a:r>
              <a:rPr lang="en-US" dirty="0"/>
              <a:t> Every Sentinel policy must have a rule called "main".</a:t>
            </a:r>
          </a:p>
          <a:p>
            <a:pPr lvl="1"/>
            <a:r>
              <a:rPr lang="en-US" dirty="0"/>
              <a:t>Combines the other rules with its own boolean expression.</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lnSpcReduction="10000"/>
          </a:bodyPr>
          <a:lstStyle/>
          <a:p>
            <a:r>
              <a:rPr lang="en-US" sz="6000" dirty="0"/>
              <a:t>func</a:t>
            </a:r>
          </a:p>
          <a:p>
            <a:r>
              <a:rPr lang="en-US" sz="6000" dirty="0"/>
              <a:t>if</a:t>
            </a:r>
          </a:p>
          <a:p>
            <a:r>
              <a:rPr lang="en-US" sz="6000" dirty="0"/>
              <a:t>is</a:t>
            </a:r>
          </a:p>
          <a:p>
            <a:r>
              <a:rPr lang="en-US" sz="6000" dirty="0"/>
              <a:t>import</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t>null</a:t>
            </a:r>
          </a:p>
          <a:p>
            <a:r>
              <a:rPr lang="en-US" sz="6000" dirty="0"/>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1 </a:t>
            </a:r>
            <a:r>
              <a:rPr lang="en-US" b="1" dirty="0">
                <a:solidFill>
                  <a:schemeClr val="bg1"/>
                </a:solidFill>
              </a:rPr>
              <a:t>in</a:t>
            </a:r>
            <a:r>
              <a:rPr lang="en-US" b="1" dirty="0"/>
              <a:t> [1, 2, 3]		</a:t>
            </a:r>
            <a:r>
              <a:rPr lang="en-US" dirty="0"/>
              <a:t>Means that 1 is in the list</a:t>
            </a:r>
          </a:p>
          <a:p>
            <a:pPr marL="22225" indent="0">
              <a:buNone/>
            </a:pPr>
            <a:r>
              <a:rPr lang="en-US" b="1" dirty="0"/>
              <a:t>[1, 2, 3] </a:t>
            </a:r>
            <a:r>
              <a:rPr lang="en-US" b="1" dirty="0">
                <a:solidFill>
                  <a:schemeClr val="bg1"/>
                </a:solidFill>
              </a:rPr>
              <a:t>contains</a:t>
            </a:r>
            <a:r>
              <a:rPr lang="en-US" b="1" dirty="0"/>
              <a:t> 2</a:t>
            </a:r>
            <a:r>
              <a:rPr lang="en-US" dirty="0"/>
              <a:t>	Means that the list contains 2.		</a:t>
            </a:r>
          </a:p>
          <a:p>
            <a:pPr marL="22225" indent="0">
              <a:buNone/>
            </a:pPr>
            <a:endParaRPr lang="en-US" dirty="0"/>
          </a:p>
          <a:p>
            <a:pPr marL="22225" indent="0">
              <a:buNone/>
            </a:pPr>
            <a:r>
              <a:rPr lang="en-US" dirty="0"/>
              <a:t>You can also use </a:t>
            </a:r>
            <a:r>
              <a:rPr lang="en-US" b="1" dirty="0"/>
              <a:t>not in</a:t>
            </a:r>
            <a:r>
              <a:rPr lang="en-US" dirty="0"/>
              <a:t> and </a:t>
            </a:r>
            <a:r>
              <a:rPr lang="en-US" b="1" dirty="0"/>
              <a:t>not contains</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It uses RE2 regex syntax.</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endParaRPr lang="en-US" dirty="0"/>
          </a:p>
          <a:p>
            <a:r>
              <a:rPr lang="en-US" dirty="0"/>
              <a:t>Note that 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(r.applied.memory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(r.applied.memory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values(tfplan.module(path).resources)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latin typeface="Courier" pitchFamily="2" charset="0"/>
              </a:rPr>
              <a:t>tfplan.module(path).resources[type]</a:t>
            </a:r>
            <a:r>
              <a:rPr lang="en-US" dirty="0">
                <a:solidFill>
                  <a:schemeClr val="bg1"/>
                </a:solidFill>
                <a:latin typeface="Courier" pitchFamily="2" charset="0"/>
              </a:rPr>
              <a:t>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Sentinel in Terraform Cloud and Terraform Enterprise</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pPr marL="589416" lvl="2" indent="0">
              <a:buNone/>
            </a:pPr>
            <a:r>
              <a:rPr lang="en-US">
                <a:latin typeface="Courier" pitchFamily="2" charset="0"/>
              </a:rPr>
              <a:t>count = 0</a:t>
            </a:r>
          </a:p>
          <a:p>
            <a:pPr marL="589416" lvl="2" indent="0">
              <a:buNone/>
            </a:pPr>
            <a:r>
              <a:rPr lang="en-US">
                <a:latin typeface="Courier" pitchFamily="2" charset="0"/>
              </a:rPr>
              <a:t>for [1, 2, 3] as num { </a:t>
            </a:r>
          </a:p>
          <a:p>
            <a:pPr marL="589416" lvl="2" indent="0">
              <a:buNone/>
            </a:pPr>
            <a:r>
              <a:rPr lang="en-US">
                <a:latin typeface="Courier" pitchFamily="2" charset="0"/>
              </a:rPr>
              <a:t>  count += num</a:t>
            </a:r>
          </a:p>
          <a:p>
            <a:pPr marL="589416" lvl="2" indent="0">
              <a:buNone/>
            </a:pPr>
            <a:r>
              <a:rPr lang="en-US">
                <a:latin typeface="Courier" pitchFamily="2" charset="0"/>
              </a:rPr>
              <a:t>}</a:t>
            </a:r>
          </a:p>
          <a:p>
            <a:r>
              <a:rPr lang="en-US" dirty="0"/>
              <a:t>Each for loop uses the </a:t>
            </a:r>
            <a:r>
              <a:rPr lang="en-US" b="1" dirty="0"/>
              <a:t>as</a:t>
            </a:r>
            <a:r>
              <a:rPr lang="en-US" dirty="0"/>
              <a:t> keyword to define one or two iterator variables.</a:t>
            </a:r>
          </a:p>
          <a:p>
            <a:r>
              <a:rPr lang="en-US" dirty="0"/>
              <a:t>When iterating over a list as above, a single variable is used.</a:t>
            </a:r>
          </a:p>
          <a:p>
            <a:r>
              <a:rPr lang="en-US" dirty="0"/>
              <a:t>When iterating over a map, two variables can be used, the first for the keys and the second for the values of the map.</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a:latin typeface="Courier" pitchFamily="2" charset="0"/>
              </a:rPr>
              <a:t>count = 0</a:t>
            </a:r>
          </a:p>
          <a:p>
            <a:pPr marL="589416" lvl="2" indent="0">
              <a:buNone/>
            </a:pPr>
            <a:r>
              <a:rPr lang="en-US">
                <a:latin typeface="Courier" pitchFamily="2" charset="0"/>
              </a:rPr>
              <a:t>for [1, 2, 3] as num { </a:t>
            </a:r>
          </a:p>
          <a:p>
            <a:pPr marL="589416" lvl="2" indent="0">
              <a:buNone/>
            </a:pPr>
            <a:r>
              <a:rPr lang="en-US">
                <a:latin typeface="Courier" pitchFamily="2" charset="0"/>
              </a:rPr>
              <a:t>  count += num</a:t>
            </a:r>
          </a:p>
          <a:p>
            <a:pPr marL="589416" lvl="2" indent="0">
              <a:buNone/>
            </a:pPr>
            <a:r>
              <a:rPr lang="en-US">
                <a:latin typeface="Courier" pitchFamily="2" charset="0"/>
              </a:rPr>
              <a:t>}</a:t>
            </a:r>
          </a:p>
          <a:p>
            <a:pPr marL="857250" lvl="1" indent="-571500"/>
            <a:r>
              <a:rPr lang="en-US">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a:latin typeface="Courier" pitchFamily="2" charset="0"/>
              </a:rPr>
              <a:t>data = { "a": 12, "b": 32 }</a:t>
            </a:r>
          </a:p>
          <a:p>
            <a:pPr marL="589416" lvl="2" indent="0">
              <a:buNone/>
            </a:pPr>
            <a:r>
              <a:rPr lang="en-US">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a:latin typeface="Courier" pitchFamily="2" charset="0"/>
                <a:ea typeface="Verdana" panose="020B0604030504040204" pitchFamily="34" charset="0"/>
                <a:cs typeface="Verdana" panose="020B0604030504040204" pitchFamily="34" charset="0"/>
              </a:rPr>
              <a:t>  sum += v</a:t>
            </a:r>
          </a:p>
          <a:p>
            <a:pPr marL="589416" lvl="2" indent="0">
              <a:buNone/>
            </a:pPr>
            <a:r>
              <a:rPr lang="en-US">
                <a:latin typeface="Courier" pitchFamily="2" charset="0"/>
                <a:ea typeface="Verdana" panose="020B0604030504040204" pitchFamily="34" charset="0"/>
                <a:cs typeface="Verdana" panose="020B0604030504040204" pitchFamily="34" charset="0"/>
              </a:rPr>
              <a:t>}</a:t>
            </a:r>
          </a:p>
          <a:p>
            <a:pPr marL="857250" lvl="1" indent="-571500"/>
            <a:r>
              <a:rPr lang="en-US">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72538719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expressions are are used like loops, but they are actually quantifier expressions that apply boolean expressions to collections.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by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77791796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expression is also a quantifier expression that applies boolean expressions to collections.</a:t>
            </a:r>
          </a:p>
          <a:p>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We'll see an example of this later.</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Expression</a:t>
            </a:r>
          </a:p>
        </p:txBody>
      </p:sp>
    </p:spTree>
    <p:extLst>
      <p:ext uri="{BB962C8B-B14F-4D97-AF65-F5344CB8AC3E}">
        <p14:creationId xmlns:p14="http://schemas.microsoft.com/office/powerpoint/2010/main" val="29690444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a:latin typeface="Courier" pitchFamily="2" charset="0"/>
            </a:endParaRPr>
          </a:p>
          <a:p>
            <a:pPr marL="589416" lvl="2" indent="0">
              <a:buNone/>
            </a:pPr>
            <a:r>
              <a:rPr lang="en-US" sz="4800">
                <a:latin typeface="Courier" pitchFamily="2" charset="0"/>
              </a:rPr>
              <a:t>if v else null is null { </a:t>
            </a:r>
          </a:p>
          <a:p>
            <a:pPr marL="589416" lvl="2" indent="0">
              <a:buNone/>
            </a:pPr>
            <a:r>
              <a:rPr lang="en-US" sz="4800">
                <a:latin typeface="Courier" pitchFamily="2" charset="0"/>
              </a:rPr>
              <a:t>  print(v, "was not defined")</a:t>
            </a:r>
          </a:p>
          <a:p>
            <a:pPr marL="589416" lvl="2" indent="0">
              <a:buNone/>
            </a:pPr>
            <a:r>
              <a:rPr lang="en-US" sz="4800">
                <a:latin typeface="Courier" pitchFamily="2" charset="0"/>
              </a:rPr>
              <a:t>} else if v is not value {</a:t>
            </a:r>
          </a:p>
          <a:p>
            <a:pPr marL="589416" lvl="2" indent="0">
              <a:buNone/>
            </a:pPr>
            <a:r>
              <a:rPr lang="en-US" sz="4800">
                <a:latin typeface="Courier" pitchFamily="2" charset="0"/>
              </a:rPr>
              <a:t>  print(v, "is not equal to the required value", value)</a:t>
            </a:r>
          </a:p>
          <a:p>
            <a:pPr marL="589416" lvl="2" indent="0">
              <a:buNone/>
            </a:pPr>
            <a:r>
              <a:rPr lang="en-US" sz="4800">
                <a:latin typeface="Courier" pitchFamily="2" charset="0"/>
              </a:rPr>
              <a:t>} else {</a:t>
            </a:r>
          </a:p>
          <a:p>
            <a:pPr marL="589416" lvl="2" indent="0">
              <a:buNone/>
            </a:pPr>
            <a:r>
              <a:rPr lang="en-US" sz="4800">
                <a:latin typeface="Courier" pitchFamily="2" charset="0"/>
              </a:rPr>
              <a:t>  print(v, "has the desired value", value)</a:t>
            </a:r>
          </a:p>
          <a:p>
            <a:pPr marL="589416" lvl="2" indent="0">
              <a:buNone/>
            </a:pPr>
            <a:r>
              <a:rPr lang="en-US" sz="480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04341248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a:latin typeface="Courier" pitchFamily="2" charset="0"/>
            </a:endParaRPr>
          </a:p>
          <a:p>
            <a:pPr marL="589416" lvl="2" indent="0">
              <a:buNone/>
            </a:pPr>
            <a:r>
              <a:rPr lang="en-US" sz="4800">
                <a:latin typeface="Courier" pitchFamily="2" charset="0"/>
              </a:rPr>
              <a:t>case day { </a:t>
            </a:r>
          </a:p>
          <a:p>
            <a:pPr marL="589416" lvl="2" indent="0">
              <a:buNone/>
            </a:pPr>
            <a:r>
              <a:rPr lang="en-US" sz="4800">
                <a:latin typeface="Courier" pitchFamily="2" charset="0"/>
              </a:rPr>
              <a:t>when "Saturday", "Sunday":</a:t>
            </a:r>
          </a:p>
          <a:p>
            <a:pPr marL="589416" lvl="2" indent="0">
              <a:buNone/>
            </a:pPr>
            <a:r>
              <a:rPr lang="en-US" sz="4800">
                <a:latin typeface="Courier" pitchFamily="2" charset="0"/>
              </a:rPr>
              <a:t>	print("Sorry, we are closed.")</a:t>
            </a:r>
          </a:p>
          <a:p>
            <a:pPr marL="589416" lvl="2" indent="0">
              <a:buNone/>
            </a:pPr>
            <a:r>
              <a:rPr lang="en-US" sz="4800">
                <a:latin typeface="Courier" pitchFamily="2" charset="0"/>
              </a:rPr>
              <a:t>else:</a:t>
            </a:r>
          </a:p>
          <a:p>
            <a:pPr marL="589416" lvl="2" indent="0">
              <a:buNone/>
            </a:pPr>
            <a:r>
              <a:rPr lang="en-US" sz="4800">
                <a:latin typeface="Courier" pitchFamily="2" charset="0"/>
              </a:rPr>
              <a:t>	print("We are open from 9am to 6pm.")</a:t>
            </a:r>
          </a:p>
          <a:p>
            <a:pPr marL="589416" lvl="2" indent="0">
              <a:buNone/>
            </a:pPr>
            <a:r>
              <a:rPr lang="en-US" sz="480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282479541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223847915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r>
              <a:rPr lang="en-US" dirty="0"/>
              <a:t>Each Sentinel </a:t>
            </a:r>
            <a:r>
              <a:rPr lang="en-US" b="1" dirty="0"/>
              <a:t>Function</a:t>
            </a:r>
            <a:r>
              <a:rPr lang="en-US" dirty="0"/>
              <a:t> must currently be declared and defined in the body of the policy that uses it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a:t>
            </a:r>
          </a:p>
          <a:p>
            <a:pPr lvl="1"/>
            <a:r>
              <a:rPr lang="en-US" dirty="0"/>
              <a:t>The name of the above function is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a:t>
            </a:r>
          </a:p>
          <a:p>
            <a:pPr lvl="1"/>
            <a:r>
              <a:rPr lang="en-US" dirty="0"/>
              <a:t>The function above returns </a:t>
            </a:r>
            <a:r>
              <a:rPr lang="en-US" dirty="0">
                <a:solidFill>
                  <a:srgbClr val="FF0000"/>
                </a:solidFill>
                <a:latin typeface="Courier" pitchFamily="2" charset="0"/>
              </a:rPr>
              <a:t>true</a:t>
            </a:r>
            <a:r>
              <a:rPr lang="en-US" dirty="0"/>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lstStyle/>
          <a:p>
            <a:r>
              <a:rPr lang="en-US" dirty="0"/>
              <a:t>HashiCorp's </a:t>
            </a:r>
            <a:r>
              <a:rPr lang="en-US" b="1" dirty="0"/>
              <a:t>Sentinel</a:t>
            </a:r>
            <a:r>
              <a:rPr lang="en-US" dirty="0"/>
              <a:t> is a framework for implementing governance policies as code in the same way that Terraform implements infrastructure as code.</a:t>
            </a:r>
          </a:p>
          <a:p>
            <a:r>
              <a:rPr lang="en-US" dirty="0"/>
              <a:t>It includes its own language and is embedded in HashiCorp's enterprise products.</a:t>
            </a:r>
          </a:p>
          <a:p>
            <a:r>
              <a:rPr lang="en-US" dirty="0"/>
              <a:t>Using Sentinel ensures that your governance policies are actually being checked rather than just being listed in a spreadsheet.</a:t>
            </a:r>
          </a:p>
          <a:p>
            <a:r>
              <a:rPr lang="en-US" dirty="0"/>
              <a:t>It supports fine-grained policies that use conditional logic.</a:t>
            </a:r>
          </a:p>
          <a:p>
            <a:r>
              <a:rPr lang="en-US" dirty="0"/>
              <a:t>It includes a CLI that allows you to test and run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Using the Sentinel CLI</a:t>
            </a:r>
            <a:br>
              <a:rPr lang="en-US" dirty="0"/>
            </a:br>
            <a:r>
              <a:rPr lang="en-US" dirty="0"/>
              <a:t>Running Your First Sentinel Policy</a:t>
            </a:r>
          </a:p>
        </p:txBody>
      </p:sp>
    </p:spTree>
    <p:extLst>
      <p:ext uri="{BB962C8B-B14F-4D97-AF65-F5344CB8AC3E}">
        <p14:creationId xmlns:p14="http://schemas.microsoft.com/office/powerpoint/2010/main" val="162240602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contains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this is more difficult in a workshop or class setting in which some participants will need more time than others.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You can now solve the exercises in an interactive learning platform, </a:t>
            </a:r>
            <a:r>
              <a:rPr lang="en-US" b="1" dirty="0"/>
              <a:t>Instruqt</a:t>
            </a:r>
            <a:r>
              <a:rPr lang="en-US" dirty="0"/>
              <a:t>, that HashiCorp has standardized on for workshops.</a:t>
            </a:r>
          </a:p>
          <a:p>
            <a:r>
              <a:rPr lang="en-US" dirty="0"/>
              <a:t>For this workshop, please use this track:</a:t>
            </a:r>
          </a:p>
          <a:p>
            <a:pPr lvl="1"/>
            <a:r>
              <a:rPr lang="en-US" sz="4400" dirty="0">
                <a:hlinkClick r:id="rId3"/>
              </a:rPr>
              <a:t>https://play.instruqt.com/hashicorp/tracks/sentinel-for-terraform-v1</a:t>
            </a:r>
            <a:endParaRPr lang="en-US" sz="4400" dirty="0"/>
          </a:p>
          <a:p>
            <a:r>
              <a:rPr lang="en-US" dirty="0"/>
              <a:t>We've made things easier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https://play.instruqt.com/instruqt/tracks/getting-started-with-instruqt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2319099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solidFill>
                  <a:srgbClr val="FF0000"/>
                </a:solidFill>
              </a:rPr>
              <a:t>The Sentinel CLI: Learn about the Sentinel CLI commands.</a:t>
            </a:r>
          </a:p>
          <a:p>
            <a:pPr lvl="1"/>
            <a:r>
              <a:rPr lang="en-US" dirty="0">
                <a:solidFill>
                  <a:srgbClr val="FF0000"/>
                </a:solidFill>
              </a:rPr>
              <a:t>Run Your First Sentinel Policy: Apply and test your first policy.</a:t>
            </a:r>
          </a:p>
          <a:p>
            <a:pPr lvl="1"/>
            <a:r>
              <a:rPr lang="en-US" dirty="0"/>
              <a:t>Exercise 1: Restrict Vault authentication methods.</a:t>
            </a:r>
          </a:p>
          <a:p>
            <a:pPr lvl="1"/>
            <a:r>
              <a:rPr lang="en-US" dirty="0"/>
              <a:t>Exercise 2: Restrict AWS IAM access keys.</a:t>
            </a:r>
          </a:p>
          <a:p>
            <a:pPr lvl="1"/>
            <a:r>
              <a:rPr lang="en-US" dirty="0"/>
              <a:t>Exercise 3: Restrict domains of AWS CM (ACM) certificates.</a:t>
            </a:r>
          </a:p>
          <a:p>
            <a:pPr lvl="1"/>
            <a:r>
              <a:rPr lang="en-US" dirty="0"/>
              <a:t>Exercise 4: Restrict images used by GCP compute instances.</a:t>
            </a:r>
          </a:p>
          <a:p>
            <a:pPr lvl="1"/>
            <a:r>
              <a:rPr lang="en-US" dirty="0"/>
              <a:t>Exercise 5: Only allow modules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1 &amp; 2</a:t>
            </a:r>
          </a:p>
        </p:txBody>
      </p:sp>
    </p:spTree>
    <p:extLst>
      <p:ext uri="{BB962C8B-B14F-4D97-AF65-F5344CB8AC3E}">
        <p14:creationId xmlns:p14="http://schemas.microsoft.com/office/powerpoint/2010/main" val="241766268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C43318-3F27-F14C-83EE-CBA25AF83D25}"/>
              </a:ext>
            </a:extLst>
          </p:cNvPr>
          <p:cNvSpPr>
            <a:spLocks noGrp="1"/>
          </p:cNvSpPr>
          <p:nvPr>
            <p:ph type="body" idx="1"/>
          </p:nvPr>
        </p:nvSpPr>
        <p:spPr/>
        <p:txBody>
          <a:bodyPr/>
          <a:lstStyle/>
          <a:p>
            <a:r>
              <a:rPr lang="en-US" dirty="0"/>
              <a:t>There are three methods of testing Terraform Sentinel Policies</a:t>
            </a:r>
          </a:p>
          <a:p>
            <a:pPr lvl="1"/>
            <a:r>
              <a:rPr lang="en-US" dirty="0"/>
              <a:t>Test them against actual Terraform code by using the TFC UI or the Terraform CLI with the remote backend.</a:t>
            </a:r>
          </a:p>
          <a:p>
            <a:pPr lvl="1"/>
            <a:r>
              <a:rPr lang="en-US" dirty="0"/>
              <a:t>Execute automated tests against actual Terraform code using the TFC API.</a:t>
            </a:r>
          </a:p>
          <a:p>
            <a:pPr lvl="1"/>
            <a:r>
              <a:rPr lang="en-US" dirty="0"/>
              <a:t>Use the Sentinel CLI with the tfplan, tfconfig, tfstate, and tfrun mocks which simulate output from Terraform plans.</a:t>
            </a:r>
          </a:p>
          <a:p>
            <a:r>
              <a:rPr lang="en-US" dirty="0"/>
              <a:t>We will focus on the third method which is quickest and allows you to test multiple scenarios in parallel.</a:t>
            </a:r>
          </a:p>
        </p:txBody>
      </p:sp>
      <p:sp>
        <p:nvSpPr>
          <p:cNvPr id="4" name="Title 3">
            <a:extLst>
              <a:ext uri="{FF2B5EF4-FFF2-40B4-BE49-F238E27FC236}">
                <a16:creationId xmlns:a16="http://schemas.microsoft.com/office/drawing/2014/main" id="{EC1F281C-E955-9945-AF9A-9E5DE9196AF3}"/>
              </a:ext>
            </a:extLst>
          </p:cNvPr>
          <p:cNvSpPr>
            <a:spLocks noGrp="1"/>
          </p:cNvSpPr>
          <p:nvPr>
            <p:ph type="title"/>
          </p:nvPr>
        </p:nvSpPr>
        <p:spPr/>
        <p:txBody>
          <a:bodyPr/>
          <a:lstStyle/>
          <a:p>
            <a:r>
              <a:rPr lang="en-US" dirty="0"/>
              <a:t>Testing Terraform Sentinel Policies</a:t>
            </a:r>
          </a:p>
        </p:txBody>
      </p:sp>
    </p:spTree>
    <p:extLst>
      <p:ext uri="{BB962C8B-B14F-4D97-AF65-F5344CB8AC3E}">
        <p14:creationId xmlns:p14="http://schemas.microsoft.com/office/powerpoint/2010/main" val="50771577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eight steps of the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TFC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TFE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a:p>
            <a:r>
              <a:rPr lang="en-US" dirty="0"/>
              <a:t>If your policy iterates over all modules, then create the resource in multiple modules.</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Full 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Since you will trigger your plan with the remote backend in order to generate mocks, you do not need to set up a VCS connection.</a:t>
            </a:r>
          </a:p>
          <a:p>
            <a:r>
              <a:rPr lang="en-US" dirty="0"/>
              <a:t>Click "No VCS connection"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Terraform Cloud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with 4 mocks will be downloaded.</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a:xfrm>
            <a:off x="1451869" y="783573"/>
            <a:ext cx="21746797" cy="1784534"/>
          </a:xfrm>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a:p>
            <a:r>
              <a:rPr lang="en-US" dirty="0"/>
              <a:t>Use any text editor and save the file with the name:</a:t>
            </a:r>
          </a:p>
          <a:p>
            <a:pPr lvl="1"/>
            <a:r>
              <a:rPr lang="en-US" dirty="0"/>
              <a:t>restrict-ec2-instance-type.sentinel</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Writing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r>
              <a:rPr lang="en-US" dirty="0"/>
              <a:t>Policies have different enforcement levels.</a:t>
            </a:r>
          </a:p>
          <a:p>
            <a:r>
              <a:rPr lang="en-US" dirty="0"/>
              <a:t>Violations prevent runs from being applied unless a user with sufficient authority overrides them.</a:t>
            </a:r>
          </a:p>
          <a:p>
            <a:r>
              <a:rPr lang="en-US" dirty="0"/>
              <a:t>Sentinel policies can evaluate the attributes of existing and new resources based on information associated with the current run:</a:t>
            </a:r>
          </a:p>
          <a:p>
            <a:pPr lvl="1"/>
            <a:r>
              <a:rPr lang="en-US" dirty="0"/>
              <a:t>the plan, the configuration, the current state, and other run data including cost estimates</a:t>
            </a:r>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latin typeface="Courier" pitchFamily="2" charset="0"/>
              </a:rPr>
              <a:t># Use the standard tfplan and strings imports</a:t>
            </a:r>
          </a:p>
          <a:p>
            <a:pPr marL="0" indent="0">
              <a:buNone/>
            </a:pPr>
            <a:r>
              <a:rPr lang="en-US" dirty="0">
                <a:solidFill>
                  <a:srgbClr val="FF0000"/>
                </a:solidFill>
                <a:latin typeface="Courier" pitchFamily="2" charset="0"/>
              </a:rPr>
              <a:t>import "tfplan"</a:t>
            </a:r>
          </a:p>
          <a:p>
            <a:pPr marL="0" indent="0">
              <a:buNone/>
            </a:pPr>
            <a:r>
              <a:rPr lang="en-US" dirty="0">
                <a:solidFill>
                  <a:srgbClr val="FF0000"/>
                </a:solidFill>
                <a:latin typeface="Courier" pitchFamily="2" charset="0"/>
              </a:rPr>
              <a:t>import "strings"</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fontScale="62500" lnSpcReduction="20000"/>
          </a:bodyPr>
          <a:lstStyle/>
          <a:p>
            <a:pPr marL="0" indent="0">
              <a:buNone/>
            </a:pPr>
            <a:r>
              <a:rPr lang="en-US" dirty="0">
                <a:solidFill>
                  <a:schemeClr val="bg1"/>
                </a:solidFill>
                <a:latin typeface="Courier" pitchFamily="2" charset="0"/>
              </a:rPr>
              <a:t>find_resources_from_plan = func(</a:t>
            </a:r>
            <a:r>
              <a:rPr lang="en-US" dirty="0">
                <a:solidFill>
                  <a:srgbClr val="FF0000"/>
                </a:solidFill>
                <a:latin typeface="Courier" pitchFamily="2" charset="0"/>
              </a:rPr>
              <a:t>type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t>
            </a:r>
            <a:r>
              <a:rPr lang="en-US" dirty="0">
                <a:solidFill>
                  <a:schemeClr val="bg1"/>
                </a:solidFill>
                <a:latin typeface="Courier" pitchFamily="2" charset="0"/>
              </a:rPr>
              <a:t> =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tfplan.module_paths</a:t>
            </a:r>
            <a:r>
              <a:rPr lang="en-US" dirty="0">
                <a:solidFill>
                  <a:schemeClr val="bg1"/>
                </a:solidFill>
                <a:latin typeface="Courier" pitchFamily="2" charset="0"/>
              </a:rPr>
              <a:t> as path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tfplan.module(path).resources[type] else {} as name, instances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for instances as index, r {</a:t>
            </a:r>
          </a:p>
          <a:p>
            <a:pPr marL="0" indent="0">
              <a:buNone/>
            </a:pPr>
            <a:r>
              <a:rPr lang="en-US" dirty="0">
                <a:solidFill>
                  <a:schemeClr val="bg1"/>
                </a:solidFill>
                <a:latin typeface="Courier" pitchFamily="2" charset="0"/>
              </a:rPr>
              <a:t>        if length(path) == 0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address</a:t>
            </a:r>
            <a:r>
              <a:rPr lang="en-US" dirty="0">
                <a:solidFill>
                  <a:schemeClr val="bg1"/>
                </a:solidFill>
                <a:latin typeface="Courier" pitchFamily="2" charset="0"/>
              </a:rPr>
              <a:t> = type + "." + name + "[" + string(index) + "]"</a:t>
            </a:r>
          </a:p>
          <a:p>
            <a:pPr marL="0" indent="0">
              <a:buNone/>
            </a:pPr>
            <a:r>
              <a:rPr lang="en-US" dirty="0">
                <a:solidFill>
                  <a:schemeClr val="bg1"/>
                </a:solidFill>
                <a:latin typeface="Courier" pitchFamily="2" charset="0"/>
              </a:rPr>
              <a:t>        } else {</a:t>
            </a:r>
          </a:p>
          <a:p>
            <a:pPr marL="0" indent="0">
              <a:buNone/>
            </a:pPr>
            <a:r>
              <a:rPr lang="en-US" dirty="0">
                <a:solidFill>
                  <a:schemeClr val="bg1"/>
                </a:solidFill>
                <a:latin typeface="Courier" pitchFamily="2" charset="0"/>
              </a:rPr>
              <a:t>          address = "module." + strings.join(path, ".module.") + "." +</a:t>
            </a:r>
          </a:p>
          <a:p>
            <a:pPr marL="0" indent="0">
              <a:buNone/>
            </a:pPr>
            <a:r>
              <a:rPr lang="en-US" dirty="0">
                <a:solidFill>
                  <a:schemeClr val="bg1"/>
                </a:solidFill>
                <a:latin typeface="Courier" pitchFamily="2" charset="0"/>
              </a:rPr>
              <a:t>                    type + "." + name + "[" + string(index) +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resources[address] = r</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return resources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a:bodyPr>
          <a:lstStyle/>
          <a:p>
            <a:r>
              <a:rPr lang="en-US" dirty="0"/>
              <a:t>Sentinel Function to Find Resources</a:t>
            </a:r>
          </a:p>
        </p:txBody>
      </p:sp>
    </p:spTree>
    <p:extLst>
      <p:ext uri="{BB962C8B-B14F-4D97-AF65-F5344CB8AC3E}">
        <p14:creationId xmlns:p14="http://schemas.microsoft.com/office/powerpoint/2010/main" val="114253474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0000" lnSpcReduction="20000"/>
          </a:bodyPr>
          <a:lstStyle/>
          <a:p>
            <a:pPr marL="0" indent="0">
              <a:buNone/>
            </a:pPr>
            <a:r>
              <a:rPr lang="en-US" dirty="0">
                <a:solidFill>
                  <a:srgbClr val="FF0000"/>
                </a:solidFill>
                <a:latin typeface="Courier" pitchFamily="2" charset="0"/>
              </a:rPr>
              <a:t>validate_attribute_in_list</a:t>
            </a:r>
            <a:r>
              <a:rPr lang="en-US" dirty="0">
                <a:solidFill>
                  <a:schemeClr val="bg1"/>
                </a:solidFill>
                <a:latin typeface="Courier" pitchFamily="2" charset="0"/>
              </a:rPr>
              <a:t> = func(</a:t>
            </a:r>
            <a:r>
              <a:rPr lang="en-US" dirty="0">
                <a:solidFill>
                  <a:srgbClr val="FF0000"/>
                </a:solidFill>
                <a:latin typeface="Courier" pitchFamily="2" charset="0"/>
              </a:rPr>
              <a:t>type, attribute, allowed_values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validated</a:t>
            </a:r>
            <a:r>
              <a:rPr lang="en-US" dirty="0">
                <a:solidFill>
                  <a:schemeClr val="bg1"/>
                </a:solidFill>
                <a:latin typeface="Courier" pitchFamily="2" charset="0"/>
              </a:rPr>
              <a:t> = true</a:t>
            </a:r>
          </a:p>
          <a:p>
            <a:pPr marL="0" indent="0">
              <a:buNone/>
            </a:pPr>
            <a:r>
              <a:rPr lang="en-US" dirty="0">
                <a:solidFill>
                  <a:schemeClr val="bg1"/>
                </a:solidFill>
                <a:latin typeface="Courier" pitchFamily="2" charset="0"/>
              </a:rPr>
              <a:t>  resource_instances = </a:t>
            </a:r>
            <a:r>
              <a:rPr lang="en-US" dirty="0">
                <a:solidFill>
                  <a:srgbClr val="FF0000"/>
                </a:solidFill>
                <a:latin typeface="Courier" pitchFamily="2" charset="0"/>
              </a:rPr>
              <a:t>find_resources_from_plan(type)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resource_instances as address, r</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Skip resource instances that are being destroyed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r.destroy and not r.requires_new</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print("Skipping resource", address, "that is being destroyed.")</a:t>
            </a:r>
          </a:p>
          <a:p>
            <a:pPr marL="0" indent="0">
              <a:buNone/>
            </a:pPr>
            <a:r>
              <a:rPr lang="en-US" dirty="0">
                <a:solidFill>
                  <a:schemeClr val="bg1"/>
                </a:solidFill>
                <a:latin typeface="Courier" pitchFamily="2" charset="0"/>
              </a:rPr>
              <a:t>      continue</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Determine if the attribute is computed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r.diff[attribute].computed else false is true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print("Resource", address, "has attribute", attribute,</a:t>
            </a:r>
          </a:p>
          <a:p>
            <a:pPr marL="0" indent="0">
              <a:buNone/>
            </a:pPr>
            <a:r>
              <a:rPr lang="en-US" dirty="0">
                <a:solidFill>
                  <a:schemeClr val="bg1"/>
                </a:solidFill>
                <a:latin typeface="Courier" pitchFamily="2" charset="0"/>
              </a:rPr>
              <a:t>            "that is computed.")</a:t>
            </a:r>
          </a:p>
          <a:p>
            <a:pPr marL="0" indent="0">
              <a:buNone/>
            </a:pPr>
            <a:r>
              <a:rPr lang="en-US" dirty="0">
                <a:solidFill>
                  <a:schemeClr val="bg1"/>
                </a:solidFill>
                <a:latin typeface="Courier" pitchFamily="2" charset="0"/>
              </a:rPr>
              <a:t>      # validated = false</a:t>
            </a:r>
            <a:endParaRPr lang="en-US" dirty="0">
              <a:solidFill>
                <a:schemeClr val="bg1"/>
              </a:solidFill>
            </a:endParaRP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(1)</a:t>
            </a:r>
          </a:p>
        </p:txBody>
      </p:sp>
    </p:spTree>
    <p:extLst>
      <p:ext uri="{BB962C8B-B14F-4D97-AF65-F5344CB8AC3E}">
        <p14:creationId xmlns:p14="http://schemas.microsoft.com/office/powerpoint/2010/main" val="193720058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sz="3600" dirty="0">
                <a:latin typeface="Courier" pitchFamily="2" charset="0"/>
              </a:rPr>
              <a:t>    </a:t>
            </a:r>
            <a:r>
              <a:rPr lang="en-US" sz="3600" dirty="0">
                <a:solidFill>
                  <a:schemeClr val="bg1"/>
                </a:solidFill>
                <a:latin typeface="Courier" pitchFamily="2" charset="0"/>
              </a:rPr>
              <a:t>} else {</a:t>
            </a:r>
          </a:p>
          <a:p>
            <a:pPr marL="0" indent="0">
              <a:buNone/>
            </a:pPr>
            <a:r>
              <a:rPr lang="en-US" sz="3600" dirty="0">
                <a:solidFill>
                  <a:schemeClr val="bg1"/>
                </a:solidFill>
                <a:latin typeface="Courier" pitchFamily="2" charset="0"/>
              </a:rPr>
              <a:t>      # Validate that each instance has allowed value</a:t>
            </a:r>
          </a:p>
          <a:p>
            <a:pPr marL="0" indent="0">
              <a:buNone/>
            </a:pPr>
            <a:r>
              <a:rPr lang="en-US" sz="3600" dirty="0">
                <a:latin typeface="Courier" pitchFamily="2" charset="0"/>
              </a:rPr>
              <a:t>      </a:t>
            </a:r>
            <a:r>
              <a:rPr lang="en-US" sz="3600" dirty="0">
                <a:solidFill>
                  <a:srgbClr val="FF0000"/>
                </a:solidFill>
                <a:latin typeface="Courier" pitchFamily="2" charset="0"/>
              </a:rPr>
              <a:t>if r.applied[attribute] else "" not in allowed_values</a:t>
            </a:r>
            <a:r>
              <a:rPr lang="en-US" sz="3600" dirty="0">
                <a:latin typeface="Courier" pitchFamily="2" charset="0"/>
              </a:rPr>
              <a:t> {</a:t>
            </a:r>
          </a:p>
          <a:p>
            <a:pPr marL="0" indent="0">
              <a:buNone/>
            </a:pPr>
            <a:r>
              <a:rPr lang="en-US" sz="3600" dirty="0">
                <a:latin typeface="Courier" pitchFamily="2" charset="0"/>
              </a:rPr>
              <a:t>        </a:t>
            </a:r>
            <a:r>
              <a:rPr lang="en-US" sz="3600" dirty="0">
                <a:solidFill>
                  <a:schemeClr val="bg1"/>
                </a:solidFill>
                <a:latin typeface="Courier" pitchFamily="2" charset="0"/>
              </a:rPr>
              <a:t>print("Resource", address, "has attribute", attribute,</a:t>
            </a:r>
          </a:p>
          <a:p>
            <a:pPr marL="0" indent="0">
              <a:buNone/>
            </a:pPr>
            <a:r>
              <a:rPr lang="en-US" sz="3600" dirty="0">
                <a:solidFill>
                  <a:schemeClr val="bg1"/>
                </a:solidFill>
                <a:latin typeface="Courier" pitchFamily="2" charset="0"/>
              </a:rPr>
              <a:t>		 "with value", r.applied[attribute] else "",</a:t>
            </a:r>
          </a:p>
          <a:p>
            <a:pPr marL="0" indent="0">
              <a:buNone/>
            </a:pPr>
            <a:r>
              <a:rPr lang="en-US" sz="3600" dirty="0">
                <a:solidFill>
                  <a:schemeClr val="bg1"/>
                </a:solidFill>
                <a:latin typeface="Courier" pitchFamily="2" charset="0"/>
              </a:rPr>
              <a:t>             "that is not in the allowed list:", allowed_values)</a:t>
            </a:r>
          </a:p>
          <a:p>
            <a:pPr marL="0" indent="0">
              <a:buNone/>
            </a:pPr>
            <a:r>
              <a:rPr lang="en-US" sz="3600" dirty="0">
                <a:latin typeface="Courier" pitchFamily="2" charset="0"/>
              </a:rPr>
              <a:t>        </a:t>
            </a:r>
            <a:r>
              <a:rPr lang="en-US" sz="3600" dirty="0">
                <a:solidFill>
                  <a:srgbClr val="FF0000"/>
                </a:solidFill>
                <a:latin typeface="Courier" pitchFamily="2" charset="0"/>
              </a:rPr>
              <a:t>validated = false</a:t>
            </a:r>
          </a:p>
          <a:p>
            <a:pPr marL="0" indent="0">
              <a:buNone/>
            </a:pPr>
            <a:r>
              <a:rPr lang="en-US" sz="3600" dirty="0">
                <a:latin typeface="Courier" pitchFamily="2" charset="0"/>
              </a:rPr>
              <a:t>      </a:t>
            </a:r>
            <a:r>
              <a:rPr lang="en-US" sz="3600" dirty="0">
                <a:solidFill>
                  <a:schemeClr val="bg1"/>
                </a:solidFill>
                <a:latin typeface="Courier" pitchFamily="2" charset="0"/>
              </a:rPr>
              <a:t>}</a:t>
            </a:r>
          </a:p>
          <a:p>
            <a:pPr marL="0" indent="0">
              <a:buNone/>
            </a:pPr>
            <a:r>
              <a:rPr lang="en-US" sz="3600" dirty="0">
                <a:solidFill>
                  <a:schemeClr val="bg1"/>
                </a:solidFill>
                <a:latin typeface="Courier" pitchFamily="2" charset="0"/>
              </a:rPr>
              <a:t>    }</a:t>
            </a:r>
          </a:p>
          <a:p>
            <a:pPr marL="0" indent="0">
              <a:buNone/>
            </a:pPr>
            <a:r>
              <a:rPr lang="en-US" sz="3600" dirty="0">
                <a:solidFill>
                  <a:schemeClr val="bg1"/>
                </a:solidFill>
                <a:latin typeface="Courier" pitchFamily="2" charset="0"/>
              </a:rPr>
              <a:t>  }</a:t>
            </a:r>
          </a:p>
          <a:p>
            <a:pPr marL="0" indent="0">
              <a:buNone/>
            </a:pPr>
            <a:r>
              <a:rPr lang="en-US" sz="3600" dirty="0">
                <a:latin typeface="Courier" pitchFamily="2" charset="0"/>
              </a:rPr>
              <a:t>  </a:t>
            </a:r>
            <a:r>
              <a:rPr lang="en-US" sz="3600" dirty="0">
                <a:solidFill>
                  <a:srgbClr val="FF0000"/>
                </a:solidFill>
                <a:latin typeface="Courier" pitchFamily="2" charset="0"/>
              </a:rPr>
              <a:t>return validated</a:t>
            </a:r>
          </a:p>
          <a:p>
            <a:pPr marL="0" indent="0">
              <a:buNone/>
            </a:pPr>
            <a:r>
              <a:rPr lang="en-US" sz="3600"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(2)</a:t>
            </a:r>
          </a:p>
        </p:txBody>
      </p:sp>
    </p:spTree>
    <p:extLst>
      <p:ext uri="{BB962C8B-B14F-4D97-AF65-F5344CB8AC3E}">
        <p14:creationId xmlns:p14="http://schemas.microsoft.com/office/powerpoint/2010/main" val="142831367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a:t>
            </a:r>
          </a:p>
          <a:p>
            <a:pPr marL="0" indent="0">
              <a:buNone/>
            </a:pPr>
            <a:r>
              <a:rPr lang="en-US" dirty="0">
                <a:latin typeface="Courier" pitchFamily="2" charset="0"/>
              </a:rPr>
              <a:t>  "t2.small",</a:t>
            </a:r>
          </a:p>
          <a:p>
            <a:pPr marL="0" indent="0">
              <a:buNone/>
            </a:pPr>
            <a:r>
              <a:rPr lang="en-US" dirty="0">
                <a:latin typeface="Courier" pitchFamily="2" charset="0"/>
              </a:rPr>
              <a:t>  "t2.medium",</a:t>
            </a:r>
          </a:p>
          <a:p>
            <a:pPr marL="0" indent="0">
              <a:buNone/>
            </a:pPr>
            <a:r>
              <a:rPr lang="en-US" dirty="0">
                <a:latin typeface="Courier" pitchFamily="2" charset="0"/>
              </a:rPr>
              <a:t>  "t2.large",</a:t>
            </a:r>
          </a:p>
          <a:p>
            <a:pPr marL="0" indent="0">
              <a:buNone/>
            </a:pPr>
            <a:r>
              <a:rPr lang="en-US" dirty="0">
                <a:latin typeface="Courier" pitchFamily="2" charset="0"/>
              </a:rPr>
              <a:t>]</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Lists in Sentinel Policies</a:t>
            </a:r>
          </a:p>
        </p:txBody>
      </p:sp>
    </p:spTree>
    <p:extLst>
      <p:ext uri="{BB962C8B-B14F-4D97-AF65-F5344CB8AC3E}">
        <p14:creationId xmlns:p14="http://schemas.microsoft.com/office/powerpoint/2010/main" val="309381495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Call the validation function </a:t>
            </a:r>
          </a:p>
          <a:p>
            <a:pPr marL="0" indent="0">
              <a:buNone/>
            </a:pPr>
            <a:r>
              <a:rPr lang="en-US" dirty="0">
                <a:solidFill>
                  <a:srgbClr val="FF0000"/>
                </a:solidFill>
                <a:latin typeface="Courier" pitchFamily="2" charset="0"/>
              </a:rPr>
              <a:t>instances_validated = validate_attribute_in_list( </a:t>
            </a:r>
          </a:p>
          <a:p>
            <a:pPr marL="0" indent="0">
              <a:buNone/>
            </a:pPr>
            <a:r>
              <a:rPr lang="en-US" dirty="0">
                <a:solidFill>
                  <a:srgbClr val="FF0000"/>
                </a:solidFill>
                <a:latin typeface="Courier" pitchFamily="2" charset="0"/>
              </a:rPr>
              <a:t>	"aws_instance", "instance_type", allowed_types)</a:t>
            </a:r>
            <a:endParaRPr lang="en-US" dirty="0">
              <a:solidFill>
                <a:schemeClr val="bg1"/>
              </a:solidFill>
              <a:latin typeface="Courier" pitchFamily="2" charset="0"/>
            </a:endParaRP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 that evaluates the results</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635000" indent="-612775">
              <a:buNone/>
            </a:pPr>
            <a:r>
              <a:rPr lang="en-US" dirty="0">
                <a:solidFill>
                  <a:schemeClr val="bg1"/>
                </a:solidFill>
                <a:latin typeface="Courier" pitchFamily="2" charset="0"/>
              </a:rPr>
              <a:t>  </a:t>
            </a:r>
            <a:r>
              <a:rPr lang="en-US" dirty="0">
                <a:solidFill>
                  <a:srgbClr val="FF0000"/>
                </a:solidFill>
                <a:latin typeface="Courier" pitchFamily="2" charset="0"/>
              </a:rPr>
              <a:t>instances_validated</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Main Rule in a Sentinel Policy</a:t>
            </a:r>
          </a:p>
        </p:txBody>
      </p:sp>
    </p:spTree>
    <p:extLst>
      <p:ext uri="{BB962C8B-B14F-4D97-AF65-F5344CB8AC3E}">
        <p14:creationId xmlns:p14="http://schemas.microsoft.com/office/powerpoint/2010/main" val="333103073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a:p>
            <a:r>
              <a:rPr lang="en-US" dirty="0"/>
              <a:t>Copy the mock-tfplan.sentinel mock file that you downloaded and extracted from your workspace to this directory.</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(1)</a:t>
            </a:r>
          </a:p>
        </p:txBody>
      </p:sp>
    </p:spTree>
    <p:extLst>
      <p:ext uri="{BB962C8B-B14F-4D97-AF65-F5344CB8AC3E}">
        <p14:creationId xmlns:p14="http://schemas.microsoft.com/office/powerpoint/2010/main" val="377337730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r>
              <a:rPr lang="en-US" dirty="0"/>
              <a:t>Copy the mock-tfplan.sentinel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and call it </a:t>
            </a:r>
            <a:r>
              <a:rPr lang="en-US" b="1" dirty="0"/>
              <a:t>mock-tfplan-fail.sentinel</a:t>
            </a:r>
            <a:r>
              <a:rPr lang="en-US" dirty="0"/>
              <a:t>.</a:t>
            </a:r>
          </a:p>
          <a:p>
            <a:r>
              <a:rPr lang="en-US" dirty="0"/>
              <a:t>Create a </a:t>
            </a:r>
            <a:r>
              <a:rPr lang="en-US" b="1" dirty="0"/>
              <a:t>pass.json</a:t>
            </a:r>
            <a:r>
              <a:rPr lang="en-US" dirty="0"/>
              <a:t> file that looks like this:</a:t>
            </a:r>
          </a:p>
          <a:p>
            <a:pPr marL="22225" indent="0">
              <a:buNone/>
            </a:pPr>
            <a:r>
              <a:rPr lang="en-US" dirty="0">
                <a:latin typeface="Courier" pitchFamily="2" charset="0"/>
              </a:rPr>
              <a:t>{</a:t>
            </a:r>
          </a:p>
          <a:p>
            <a:pPr marL="22225" indent="0">
              <a:buNone/>
            </a:pPr>
            <a:r>
              <a:rPr lang="en-US" dirty="0">
                <a:latin typeface="Courier" pitchFamily="2" charset="0"/>
              </a:rPr>
              <a:t>  "mock": {</a:t>
            </a:r>
          </a:p>
          <a:p>
            <a:pPr marL="22225" indent="0">
              <a:buNone/>
            </a:pPr>
            <a:r>
              <a:rPr lang="en-US" dirty="0">
                <a:latin typeface="Courier" pitchFamily="2" charset="0"/>
              </a:rPr>
              <a:t>    "tfplan": "mock-tfplan-pass.sentinel"</a:t>
            </a:r>
          </a:p>
          <a:p>
            <a:pPr marL="22225" indent="0">
              <a:buNone/>
            </a:pPr>
            <a:r>
              <a:rPr lang="en-US" dirty="0">
                <a:latin typeface="Courier" pitchFamily="2" charset="0"/>
              </a:rPr>
              <a:t>  },</a:t>
            </a:r>
          </a:p>
          <a:p>
            <a:pPr marL="22225" indent="0">
              <a:buNone/>
            </a:pPr>
            <a:r>
              <a:rPr lang="en-US" dirty="0">
                <a:latin typeface="Courier" pitchFamily="2" charset="0"/>
              </a:rPr>
              <a:t>  "test": {</a:t>
            </a:r>
          </a:p>
          <a:p>
            <a:pPr marL="22225" indent="0">
              <a:buNone/>
            </a:pPr>
            <a:r>
              <a:rPr lang="en-US" dirty="0">
                <a:latin typeface="Courier" pitchFamily="2" charset="0"/>
              </a:rPr>
              <a:t>    "main": true</a:t>
            </a:r>
          </a:p>
          <a:p>
            <a:pPr marL="22225" indent="0">
              <a:buNone/>
            </a:pPr>
            <a:r>
              <a:rPr lang="en-US" dirty="0">
                <a:latin typeface="Courier" pitchFamily="2" charset="0"/>
              </a:rPr>
              <a:t>  }</a:t>
            </a:r>
          </a:p>
          <a:p>
            <a:pPr marL="22225" indent="0">
              <a:buNone/>
            </a:pPr>
            <a:r>
              <a:rPr lang="en-US" dirty="0">
                <a:latin typeface="Courier" pitchFamily="2" charset="0"/>
              </a:rPr>
              <a:t>}</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(2)</a:t>
            </a:r>
          </a:p>
        </p:txBody>
      </p:sp>
    </p:spTree>
    <p:extLst>
      <p:ext uri="{BB962C8B-B14F-4D97-AF65-F5344CB8AC3E}">
        <p14:creationId xmlns:p14="http://schemas.microsoft.com/office/powerpoint/2010/main" val="382533044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Create a </a:t>
            </a:r>
            <a:r>
              <a:rPr lang="en-US" b="1" dirty="0"/>
              <a:t>fail.json</a:t>
            </a:r>
            <a:r>
              <a:rPr lang="en-US" dirty="0"/>
              <a:t> file that looks like this:</a:t>
            </a:r>
          </a:p>
          <a:p>
            <a:pPr marL="22225" indent="0">
              <a:buNone/>
            </a:pPr>
            <a:r>
              <a:rPr lang="en-US" sz="4100" dirty="0">
                <a:latin typeface="Courier" pitchFamily="2" charset="0"/>
              </a:rPr>
              <a:t>{</a:t>
            </a:r>
          </a:p>
          <a:p>
            <a:pPr marL="22225" indent="0">
              <a:buNone/>
            </a:pPr>
            <a:r>
              <a:rPr lang="en-US" sz="4100" dirty="0">
                <a:latin typeface="Courier" pitchFamily="2" charset="0"/>
              </a:rPr>
              <a:t>  "mock": {</a:t>
            </a:r>
          </a:p>
          <a:p>
            <a:pPr marL="22225" indent="0">
              <a:buNone/>
            </a:pPr>
            <a:r>
              <a:rPr lang="en-US" sz="4100" dirty="0">
                <a:latin typeface="Courier" pitchFamily="2" charset="0"/>
              </a:rPr>
              <a:t>    "tfplan":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  "test": {</a:t>
            </a:r>
          </a:p>
          <a:p>
            <a:pPr marL="22225" indent="0">
              <a:buNone/>
            </a:pPr>
            <a:r>
              <a:rPr lang="en-US" sz="4100" dirty="0">
                <a:latin typeface="Courier" pitchFamily="2" charset="0"/>
              </a:rPr>
              <a:t>    "main": false</a:t>
            </a:r>
          </a:p>
          <a:p>
            <a:pPr marL="22225" indent="0">
              <a:buNone/>
            </a:pPr>
            <a:r>
              <a:rPr lang="en-US" sz="4100" dirty="0">
                <a:latin typeface="Courier" pitchFamily="2" charset="0"/>
              </a:rPr>
              <a:t>  }</a:t>
            </a:r>
          </a:p>
          <a:p>
            <a:pPr marL="22225" indent="0">
              <a:buNone/>
            </a:pPr>
            <a:r>
              <a:rPr lang="en-US" sz="4100" dirty="0">
                <a:latin typeface="Courier" pitchFamily="2" charset="0"/>
              </a:rPr>
              <a:t>}</a:t>
            </a:r>
          </a:p>
          <a:p>
            <a:r>
              <a:rPr lang="en-US" dirty="0"/>
              <a:t>Sometimes, you will want multiple fail test cases to test multiple ways in which a policy could fail. Each will have its own mock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(3)</a:t>
            </a:r>
          </a:p>
        </p:txBody>
      </p:sp>
    </p:spTree>
    <p:extLst>
      <p:ext uri="{BB962C8B-B14F-4D97-AF65-F5344CB8AC3E}">
        <p14:creationId xmlns:p14="http://schemas.microsoft.com/office/powerpoint/2010/main" val="88277598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Sometimes, you will want multiple pass test cases.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(4)</a:t>
            </a:r>
          </a:p>
        </p:txBody>
      </p:sp>
    </p:spTree>
    <p:extLst>
      <p:ext uri="{BB962C8B-B14F-4D97-AF65-F5344CB8AC3E}">
        <p14:creationId xmlns:p14="http://schemas.microsoft.com/office/powerpoint/2010/main" val="3879290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lnSpcReduction="10000"/>
          </a:bodyPr>
          <a:lstStyle/>
          <a:p>
            <a:r>
              <a:rPr lang="en-US" dirty="0"/>
              <a:t>HashiCorp customers are using Sentinel to implement governance policies like the following in Terraform Cloud/Enterprise:</a:t>
            </a:r>
          </a:p>
          <a:p>
            <a:pPr lvl="1"/>
            <a:r>
              <a:rPr lang="en-US" dirty="0"/>
              <a:t>Enforce security standards:</a:t>
            </a:r>
          </a:p>
          <a:p>
            <a:pPr lvl="2"/>
            <a:r>
              <a:rPr lang="en-US" sz="4400" dirty="0"/>
              <a:t>Require all S3 buckets use the private ACL and be encrypted by KMS.</a:t>
            </a:r>
          </a:p>
          <a:p>
            <a:pPr lvl="2"/>
            <a:r>
              <a:rPr lang="en-US" sz="4400" dirty="0"/>
              <a:t>Restrict which roles the AWS provider can assume.</a:t>
            </a:r>
          </a:p>
          <a:p>
            <a:pPr lvl="2"/>
            <a:r>
              <a:rPr lang="en-US" dirty="0"/>
              <a:t>Blacklist resources, data sources, providers, or provisioners.</a:t>
            </a:r>
            <a:endParaRPr lang="en-US" sz="4400" dirty="0"/>
          </a:p>
          <a:p>
            <a:pPr lvl="1"/>
            <a:r>
              <a:rPr lang="en-US" dirty="0"/>
              <a:t>Avoid excessive costs:</a:t>
            </a:r>
          </a:p>
          <a:p>
            <a:pPr lvl="2"/>
            <a:r>
              <a:rPr lang="en-US" dirty="0"/>
              <a:t>Limit the sizes of VMs and Kubernetes clusters in public clouds.</a:t>
            </a:r>
          </a:p>
          <a:p>
            <a:pPr lvl="2"/>
            <a:r>
              <a:rPr lang="en-US" dirty="0"/>
              <a:t>Limit the monthly spend of each Terraform workspace.</a:t>
            </a:r>
          </a:p>
          <a:p>
            <a:pPr lvl="1"/>
            <a:r>
              <a:rPr lang="en-US" dirty="0"/>
              <a:t>Enforce mandatory tags on resources provisioned by Terraform.</a:t>
            </a:r>
          </a:p>
          <a:p>
            <a:pPr lvl="1"/>
            <a:r>
              <a:rPr lang="en-US" dirty="0"/>
              <a:t>Mandate that all modules come from the Private Module Registry.</a:t>
            </a:r>
          </a:p>
          <a:p>
            <a:pPr lvl="1"/>
            <a:r>
              <a:rPr lang="en-US" dirty="0"/>
              <a:t>Enforce specific Terraform coding conventions.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–run=ec2</a:t>
            </a:r>
          </a:p>
          <a:p>
            <a:r>
              <a:rPr lang="en-US" dirty="0"/>
              <a:t>To see the outputs of the print statements, change this to:</a:t>
            </a:r>
          </a:p>
          <a:p>
            <a:pPr marL="22225" indent="0">
              <a:buNone/>
            </a:pPr>
            <a:r>
              <a:rPr lang="en-US" dirty="0">
                <a:solidFill>
                  <a:srgbClr val="FF0000"/>
                </a:solidFill>
                <a:latin typeface="Courier" pitchFamily="2" charset="0"/>
              </a:rPr>
              <a:t>sentinel test –run=ec2 –verbose</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that references any required mock files.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buNone/>
            </a:pPr>
            <a:r>
              <a:rPr lang="en-US" sz="4200" b="1" dirty="0">
                <a:solidFill>
                  <a:srgbClr val="00B050"/>
                </a:solidFill>
              </a:rPr>
              <a:t>  PASS - test/restrict-ec2-instance-type/pass.json</a:t>
            </a:r>
            <a:endParaRPr lang="en-US" sz="42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lnSpc>
                <a:spcPct val="120000"/>
              </a:lnSpc>
              <a:spcBef>
                <a:spcPts val="300"/>
              </a:spcBef>
              <a:buNone/>
            </a:pPr>
            <a:r>
              <a:rPr lang="en-US" dirty="0">
                <a:solidFill>
                  <a:srgbClr val="00B050"/>
                </a:solidFill>
              </a:rPr>
              <a:t>    </a:t>
            </a:r>
            <a:r>
              <a:rPr lang="en-US" sz="3500" dirty="0">
                <a:solidFill>
                  <a:srgbClr val="00B050"/>
                </a:solidFill>
              </a:rPr>
              <a:t>logs:</a:t>
            </a:r>
          </a:p>
          <a:p>
            <a:pPr marL="22225" indent="0">
              <a:lnSpc>
                <a:spcPct val="120000"/>
              </a:lnSpc>
              <a:spcBef>
                <a:spcPts val="300"/>
              </a:spcBef>
              <a:buNone/>
            </a:pPr>
            <a:r>
              <a:rPr lang="en-US" sz="3500" dirty="0">
                <a:solidFill>
                  <a:srgbClr val="00B050"/>
                </a:solidFill>
              </a:rPr>
              <a:t>       Resource aws_instance.ubuntu[0] has attribute instance_type with value m5.large that is not in the allowed list: ["t2.small" "t2.medium" "t2.large"]</a:t>
            </a:r>
            <a:endParaRPr lang="en-US" dirty="0">
              <a:solidFill>
                <a:srgbClr val="00B050"/>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a:t>
            </a:r>
            <a:r>
              <a:rPr lang="en-US" sz="3800" dirty="0">
                <a:solidFill>
                  <a:srgbClr val="00B050"/>
                </a:solidFill>
              </a:rPr>
              <a:t>FALSE - restrict-ec2-instance-type.sentinel:95:1 - Rule "main"</a:t>
            </a:r>
          </a:p>
          <a:p>
            <a:pPr marL="22225" indent="0">
              <a:buNone/>
            </a:pPr>
            <a:r>
              <a:rPr lang="en-US" b="1" dirty="0">
                <a:solidFill>
                  <a:srgbClr val="00B050"/>
                </a:solidFill>
              </a:rPr>
              <a:t>  </a:t>
            </a:r>
            <a:r>
              <a:rPr lang="en-US" sz="4200" b="1" dirty="0">
                <a:solidFill>
                  <a:srgbClr val="00B050"/>
                </a:solidFill>
              </a:rPr>
              <a:t>PASS - test/restrict-ec2-instance-type/pass.json</a:t>
            </a:r>
            <a:endParaRPr lang="en-US" dirty="0">
              <a:solidFill>
                <a:srgbClr val="00B050"/>
              </a:solidFill>
            </a:endParaRPr>
          </a:p>
          <a:p>
            <a:pPr marL="22225" indent="0">
              <a:spcBef>
                <a:spcPts val="300"/>
              </a:spcBef>
              <a:buNone/>
            </a:pPr>
            <a:r>
              <a:rPr lang="en-US" dirty="0">
                <a:solidFill>
                  <a:srgbClr val="00B050"/>
                </a:solidFill>
              </a:rPr>
              <a:t>      </a:t>
            </a:r>
            <a:r>
              <a:rPr lang="en-US" sz="3800" dirty="0">
                <a:solidFill>
                  <a:srgbClr val="00B050"/>
                </a:solidFill>
              </a:rPr>
              <a:t>TRUE - restrict-ec2-instance-type.sentinel:95:1 - Rule "main"</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Write Your First Policy</a:t>
            </a:r>
          </a:p>
        </p:txBody>
      </p:sp>
    </p:spTree>
    <p:extLst>
      <p:ext uri="{BB962C8B-B14F-4D97-AF65-F5344CB8AC3E}">
        <p14:creationId xmlns:p14="http://schemas.microsoft.com/office/powerpoint/2010/main" val="263819503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solidFill>
                  <a:srgbClr val="FF0000"/>
                </a:solidFill>
              </a:rPr>
              <a:t>Exercise 1: Restrict Vault authentication methods.</a:t>
            </a:r>
          </a:p>
          <a:p>
            <a:pPr lvl="1"/>
            <a:r>
              <a:rPr lang="en-US" dirty="0"/>
              <a:t>Exercise 2: Restrict AWS IAM access keys.</a:t>
            </a:r>
          </a:p>
          <a:p>
            <a:pPr lvl="1"/>
            <a:r>
              <a:rPr lang="en-US" dirty="0"/>
              <a:t>Exercise 3: Restrict domains of AWS CM (ACM) certificates.</a:t>
            </a:r>
          </a:p>
          <a:p>
            <a:pPr lvl="1"/>
            <a:r>
              <a:rPr lang="en-US" dirty="0"/>
              <a:t>Exercise 4: Restrict images used by GCP compute instances.</a:t>
            </a:r>
          </a:p>
          <a:p>
            <a:pPr lvl="1"/>
            <a:r>
              <a:rPr lang="en-US" dirty="0"/>
              <a:t>Exercise 5: Only allow modules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 Write Your First Policy</a:t>
            </a:r>
          </a:p>
        </p:txBody>
      </p:sp>
    </p:spTree>
    <p:extLst>
      <p:ext uri="{BB962C8B-B14F-4D97-AF65-F5344CB8AC3E}">
        <p14:creationId xmlns:p14="http://schemas.microsoft.com/office/powerpoint/2010/main" val="2147616020"/>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19590" lvl="3" indent="0">
              <a:buNone/>
            </a:pPr>
            <a:r>
              <a:rPr lang="en-US" dirty="0">
                <a:latin typeface="Courier" pitchFamily="2" charset="0"/>
              </a:rPr>
              <a:t>policy "restrict-ec2-instance-type" {</a:t>
            </a:r>
          </a:p>
          <a:p>
            <a:pPr marL="719590" lvl="3" indent="0">
              <a:buNone/>
            </a:pPr>
            <a:r>
              <a:rPr lang="en-US" dirty="0">
                <a:latin typeface="Courier" pitchFamily="2" charset="0"/>
              </a:rPr>
              <a:t>    enforcement_level = "soft-mandatory"</a:t>
            </a:r>
          </a:p>
          <a:p>
            <a:pPr marL="719590" lvl="3" indent="0">
              <a:buNone/>
            </a:pPr>
            <a:r>
              <a:rPr lang="en-US" dirty="0">
                <a:latin typeface="Courier" pitchFamily="2" charset="0"/>
              </a:rPr>
              <a:t>}</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also specify </a:t>
            </a:r>
            <a:r>
              <a:rPr lang="en-US" b="1" dirty="0"/>
              <a:t>Parameters</a:t>
            </a:r>
            <a:r>
              <a:rPr lang="en-US" dirty="0"/>
              <a:t> for it including sensitive ones.</a:t>
            </a:r>
          </a:p>
          <a:p>
            <a:pPr marL="708025" indent="-685800"/>
            <a:r>
              <a:rPr lang="en-US" dirty="0"/>
              <a:t>You also determine the workspaces it should be enforced on.</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5528253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Policy Sets</a:t>
            </a:r>
            <a:r>
              <a:rPr lang="en-US" dirty="0"/>
              <a:t> are groups of </a:t>
            </a:r>
            <a:r>
              <a:rPr lang="en-US" b="1" dirty="0"/>
              <a:t>Sentinel Polices</a:t>
            </a:r>
            <a:r>
              <a:rPr lang="en-US" dirty="0"/>
              <a:t> which can be enforced on all workspaces or only on selected workspaces within one or more organizations.</a:t>
            </a:r>
          </a:p>
          <a:p>
            <a:r>
              <a:rPr lang="en-US" dirty="0"/>
              <a:t>They are created in VCS repositories and then registered with organizations using the Terraform Cloud UI or API.</a:t>
            </a:r>
          </a:p>
          <a:p>
            <a:r>
              <a:rPr lang="en-US" dirty="0"/>
              <a:t>They can be restricted to a specific VCS branch and to a specific path within it, allowing multiple policy sets to exist in a single repository.</a:t>
            </a:r>
          </a:p>
          <a:p>
            <a:r>
              <a:rPr lang="en-US" dirty="0"/>
              <a:t>Additionally, </a:t>
            </a:r>
            <a:r>
              <a:rPr lang="en-US" b="1" dirty="0"/>
              <a:t>Parameters</a:t>
            </a:r>
            <a:r>
              <a:rPr lang="en-US" dirty="0"/>
              <a:t> can be added to policy sets allowing the secure introduction of credentials needed by API endpoints invoked with the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128169976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evaluated to false because one or more Sentinel policies evaluated to false. This false was not due to an undefined value or runtime error.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a:t>
            </a:r>
          </a:p>
          <a:p>
            <a:pPr marL="22225" indent="0">
              <a:spcAft>
                <a:spcPts val="600"/>
              </a:spcAft>
              <a:buNone/>
            </a:pPr>
            <a:br>
              <a:rPr lang="en-US" sz="3200" dirty="0">
                <a:solidFill>
                  <a:schemeClr val="tx1"/>
                </a:solidFill>
                <a:latin typeface="Consolas" panose="020B0609020204030204" pitchFamily="49" charset="0"/>
                <a:cs typeface="Consolas" panose="020B0609020204030204" pitchFamily="49" charset="0"/>
              </a:rPr>
            </a:b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false </a:t>
            </a:r>
          </a:p>
          <a:p>
            <a:pPr marL="22225" indent="0">
              <a:buNone/>
            </a:pPr>
            <a:r>
              <a:rPr lang="en-US" sz="3200" dirty="0">
                <a:solidFill>
                  <a:schemeClr val="tx1"/>
                </a:solidFill>
                <a:latin typeface="Consolas" panose="020B0609020204030204" pitchFamily="49" charset="0"/>
                <a:cs typeface="Consolas" panose="020B0609020204030204" pitchFamily="49" charset="0"/>
              </a:rPr>
              <a:t>Print messages: </a:t>
            </a:r>
          </a:p>
          <a:p>
            <a:pPr marL="22225" indent="0">
              <a:buNone/>
            </a:pPr>
            <a:r>
              <a:rPr lang="en-US" sz="3200" dirty="0">
                <a:solidFill>
                  <a:schemeClr val="tx1"/>
                </a:solidFill>
                <a:latin typeface="Consolas" panose="020B0609020204030204" pitchFamily="49" charset="0"/>
                <a:cs typeface="Consolas" panose="020B0609020204030204" pitchFamily="49" charset="0"/>
              </a:rPr>
              <a:t>aws_instance ubuntu-0 has instance type m5.large that is not in the list ["t2.small" "t2.medium" "t2.large"]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FALSE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Result: true This result means that Sentinel policies returned true and the protected behavior is allowed by Sentinel policies.</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true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TRUE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errors, these might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the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r.applied.memory</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((x else null is null) or (types.type_of(x) in ["map", "list", "string"] and length(x) is 0))</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lstStyle/>
          <a:p>
            <a:r>
              <a:rPr lang="en-US" dirty="0"/>
              <a:t>If you want to restrict multiple attributes in a single policy, you can use your own custom function that tests all of them while iterating over the resource instances just once.</a:t>
            </a:r>
          </a:p>
          <a:p>
            <a:pPr lvl="1"/>
            <a:r>
              <a:rPr lang="en-US" dirty="0"/>
              <a:t>In this case, you should return a separate boolean for each condition in a map.</a:t>
            </a:r>
          </a:p>
          <a:p>
            <a:pPr lvl="1"/>
            <a:r>
              <a:rPr lang="en-US" dirty="0"/>
              <a:t>You will then return the map of booleans.</a:t>
            </a:r>
          </a:p>
          <a:p>
            <a:r>
              <a:rPr lang="en-US" dirty="0"/>
              <a:t>Alternatively, you could make more than one call to one or more of the standardized functions.</a:t>
            </a:r>
          </a:p>
          <a:p>
            <a:r>
              <a:rPr lang="en-US" dirty="0"/>
              <a:t>As in our previous example, we recommend calling your validation functions before your main rule and evaluating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17458</TotalTime>
  <Words>14027</Words>
  <Application>Microsoft Macintosh PowerPoint</Application>
  <PresentationFormat>Custom</PresentationFormat>
  <Paragraphs>1083</Paragraphs>
  <Slides>113</Slides>
  <Notes>112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Consolas</vt:lpstr>
      <vt:lpstr>Courier</vt:lpstr>
      <vt:lpstr>Menlo</vt:lpstr>
      <vt:lpstr>Tahoma</vt:lpstr>
      <vt:lpstr>Verdana</vt:lpstr>
      <vt:lpstr>Wingdings-Regular</vt:lpstr>
      <vt:lpstr>Title Slides</vt:lpstr>
      <vt:lpstr>Sentinel for Terraform Workshop (v1)</vt:lpstr>
      <vt:lpstr>Agenda</vt:lpstr>
      <vt:lpstr>Versions of this Workshop</vt:lpstr>
      <vt:lpstr>Sentinel in Terraform Cloud and Terraform Enterprise</vt:lpstr>
      <vt:lpstr>What is Sentinel?</vt:lpstr>
      <vt:lpstr>Terraform Cloud and Terraform Enterprise</vt:lpstr>
      <vt:lpstr>Where is Sentinel Used in Terraform?</vt:lpstr>
      <vt:lpstr>How Customers are Using Sentinel in Terraform</vt:lpstr>
      <vt:lpstr>Sentinel Policy Sets and Policies</vt:lpstr>
      <vt:lpstr>Sentinel Policy Enforcement Levels</vt:lpstr>
      <vt:lpstr>Types of Terraform Sentinel Policies</vt:lpstr>
      <vt:lpstr>What Sentinel Does Not Do in Terraform</vt:lpstr>
      <vt:lpstr>How Terraform Works Without Sentinel</vt:lpstr>
      <vt:lpstr>How Terraform Works With Sentinel</vt:lpstr>
      <vt:lpstr>All Policy Checks Passed</vt:lpstr>
      <vt:lpstr>A Soft Mandatory Policy Check Was Overridden </vt:lpstr>
      <vt:lpstr>Sentinel Imports in Terraform</vt:lpstr>
      <vt:lpstr>The tfplan Import's Namespace</vt:lpstr>
      <vt:lpstr>Example of tfplan Resource Data (1)</vt:lpstr>
      <vt:lpstr>Example of tfplan Resource Data (2)</vt:lpstr>
      <vt:lpstr>The tfstate Import's Namespace</vt:lpstr>
      <vt:lpstr>Using the tfstate Import</vt:lpstr>
      <vt:lpstr>The tfconfig Import's Namespace</vt:lpstr>
      <vt:lpstr>Using the tfconfig Import</vt:lpstr>
      <vt:lpstr>The tfrun Import's Namespace</vt:lpstr>
      <vt:lpstr>Using the tfrun Import</vt:lpstr>
      <vt:lpstr>Sentinel Mocks in Terraform</vt:lpstr>
      <vt:lpstr>Useful Sentinel Documentation</vt:lpstr>
      <vt:lpstr>Sentinel Language</vt:lpstr>
      <vt:lpstr>Key Sentinel Language Constructs (1)</vt:lpstr>
      <vt:lpstr>Key Sentinel Language Constructs (2)</vt:lpstr>
      <vt:lpstr>Sentinel Keywords</vt:lpstr>
      <vt:lpstr>Sentinel Pre-declared Identifiers</vt:lpstr>
      <vt:lpstr>Sentinel Numerical and Logical Operators</vt:lpstr>
      <vt:lpstr>Sentinel's Short-Circuit Logic</vt:lpstr>
      <vt:lpstr>Sentinel Comparison Operators</vt:lpstr>
      <vt:lpstr>Sentinel Set Operators</vt:lpstr>
      <vt:lpstr>Sentinel Matches Operator</vt:lpstr>
      <vt:lpstr>Sentinel Else Operator</vt:lpstr>
      <vt:lpstr>Sentinel For Loops</vt:lpstr>
      <vt:lpstr>Sentinel For Loop Examples</vt:lpstr>
      <vt:lpstr>The Sentinel all and any Expressions</vt:lpstr>
      <vt:lpstr>The Sentinel filter Expression</vt:lpstr>
      <vt:lpstr>The Sentinel If/Else Conditional</vt:lpstr>
      <vt:lpstr>The Sentinel Case Conditional</vt:lpstr>
      <vt:lpstr>Standard Sentinel Imports</vt:lpstr>
      <vt:lpstr>Common Operations of the Standard Imports</vt:lpstr>
      <vt:lpstr>Sentinel Functions</vt:lpstr>
      <vt:lpstr>Builtin Functions</vt:lpstr>
      <vt:lpstr>Workshop Challenges: Using the Sentinel CLI Running Your First Sentinel Policy</vt:lpstr>
      <vt:lpstr>The Original Guide Exercises</vt:lpstr>
      <vt:lpstr>The New Workshop Exercises</vt:lpstr>
      <vt:lpstr>Instruqt Basics</vt:lpstr>
      <vt:lpstr>Workshop Challenges 1 &amp; 2</vt:lpstr>
      <vt:lpstr>Writing and Testing Sentinel Policies for Terraform</vt:lpstr>
      <vt:lpstr>Testing Terraform Sentinel Policies</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Terraform Cloud Workspace</vt:lpstr>
      <vt:lpstr>Create a Workspace in the TFC UI</vt:lpstr>
      <vt:lpstr>Set Variables in Your Workspace</vt:lpstr>
      <vt:lpstr>Run a Plan and Generate Mocks Against It</vt:lpstr>
      <vt:lpstr>Generate Mocks Against Your Plan</vt:lpstr>
      <vt:lpstr>Writing Sentinel Policies for TFC/TFE</vt:lpstr>
      <vt:lpstr>Writing a Terraform Sentinel Policy</vt:lpstr>
      <vt:lpstr>Sentinel Import Declarations</vt:lpstr>
      <vt:lpstr>Sentinel Function to Find Resources</vt:lpstr>
      <vt:lpstr>Function that Restricts Instance Size (1)</vt:lpstr>
      <vt:lpstr>Function that Restricts Instance Size (2)</vt:lpstr>
      <vt:lpstr>Lists in Sentinel Policies</vt:lpstr>
      <vt:lpstr>Main Rule in a Sentinel Policy</vt:lpstr>
      <vt:lpstr>Creating Test Cases for the CLI (1)</vt:lpstr>
      <vt:lpstr>Creating Test Cases for the CLI (2)</vt:lpstr>
      <vt:lpstr>Creating Test Cases for the CLI (3)</vt:lpstr>
      <vt:lpstr>Creating Test Cases for the CLI (4)</vt:lpstr>
      <vt:lpstr>Testing Your Policy with the CLI (1)</vt:lpstr>
      <vt:lpstr>Testing Your Policy with the CLI (2)</vt:lpstr>
      <vt:lpstr>Workshop Challenge: Write Your First Policy</vt:lpstr>
      <vt:lpstr>Workshop Challenge: Write Your First Policy</vt:lpstr>
      <vt:lpstr>Challenge Flow</vt:lpstr>
      <vt:lpstr>Completing the Sentinel Policies (1)</vt:lpstr>
      <vt:lpstr>Completing the Sentinel Policies (2)</vt:lpstr>
      <vt:lpstr>Using Sentinel in Terraform Cloud and Terraform Enterprise</vt:lpstr>
      <vt:lpstr>Testing Policies in Terraform Cloud</vt:lpstr>
      <vt:lpstr>Creating Policy Sets with Policies</vt:lpstr>
      <vt:lpstr>PowerPoint Presentation</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Checking for Missing Expressions</vt:lpstr>
      <vt:lpstr>Restricting Multiple Attributes in a Policy</vt:lpstr>
      <vt:lpstr>Restricting Nested Attributes in a Policy (1)</vt:lpstr>
      <vt:lpstr>Restricting Nested Attributes in a Policy (2)</vt:lpstr>
      <vt:lpstr>Working with Data Sources</vt:lpstr>
      <vt:lpstr>Using the tfstate Import</vt:lpstr>
      <vt:lpstr>Using the tfconfig Import</vt:lpstr>
      <vt:lpstr>Using the tfrun Import</vt:lpstr>
      <vt:lpstr>Making Calls to External API Endpoints</vt:lpstr>
      <vt:lpstr>Workshop Challenges: Write More Policies</vt:lpstr>
      <vt:lpstr>Workshop Challenges: Write More Policies</vt:lpstr>
      <vt:lpstr>Challenge Flow</vt:lpstr>
      <vt:lpstr>Completing the Sentinel Policies (1)</vt:lpstr>
      <vt:lpstr>Completing the Sentinel Policies (2)</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Roger Berlind</cp:lastModifiedBy>
  <cp:revision>262</cp:revision>
  <dcterms:modified xsi:type="dcterms:W3CDTF">2020-04-03T17:13:02Z</dcterms:modified>
</cp:coreProperties>
</file>